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70" r:id="rId9"/>
    <p:sldId id="263" r:id="rId10"/>
    <p:sldId id="271" r:id="rId11"/>
    <p:sldId id="264" r:id="rId12"/>
    <p:sldId id="272" r:id="rId13"/>
    <p:sldId id="273" r:id="rId14"/>
    <p:sldId id="274" r:id="rId15"/>
    <p:sldId id="275" r:id="rId16"/>
    <p:sldId id="265" r:id="rId17"/>
    <p:sldId id="276" r:id="rId18"/>
    <p:sldId id="277" r:id="rId19"/>
    <p:sldId id="278" r:id="rId20"/>
    <p:sldId id="279" r:id="rId21"/>
    <p:sldId id="266" r:id="rId22"/>
    <p:sldId id="280" r:id="rId23"/>
    <p:sldId id="281" r:id="rId24"/>
    <p:sldId id="282" r:id="rId25"/>
    <p:sldId id="267" r:id="rId26"/>
    <p:sldId id="283" r:id="rId27"/>
    <p:sldId id="284" r:id="rId28"/>
    <p:sldId id="285" r:id="rId29"/>
    <p:sldId id="268" r:id="rId30"/>
    <p:sldId id="269" r:id="rId31"/>
  </p:sldIdLst>
  <p:sldSz cx="9144000" cy="5143500" type="screen16x9"/>
  <p:notesSz cx="6858000" cy="9144000"/>
  <p:embeddedFontLst>
    <p:embeddedFont>
      <p:font typeface="Roboto" panose="02000000000000000000" pitchFamily="2" charset="0"/>
      <p:regular r:id="rId33"/>
      <p:bold r:id="rId34"/>
      <p:italic r:id="rId35"/>
      <p:boldItalic r:id="rId36"/>
    </p:embeddedFont>
    <p:embeddedFont>
      <p:font typeface="Rubik" panose="020B0604020202020204" charset="-79"/>
      <p:regular r:id="rId37"/>
      <p:bold r:id="rId38"/>
      <p:italic r:id="rId39"/>
      <p:boldItalic r:id="rId40"/>
    </p:embeddedFont>
    <p:embeddedFont>
      <p:font typeface="Rubik Light" panose="020B0604020202020204" charset="-79"/>
      <p:regular r:id="rId41"/>
      <p:bold r:id="rId42"/>
      <p:italic r:id="rId43"/>
      <p:boldItalic r:id="rId44"/>
    </p:embeddedFont>
    <p:embeddedFont>
      <p:font typeface="Rubik Medium" panose="020B0604020202020204" charset="-79"/>
      <p:regular r:id="rId45"/>
      <p:bold r:id="rId46"/>
      <p:italic r:id="rId47"/>
      <p:boldItalic r:id="rId48"/>
    </p:embeddedFont>
    <p:embeddedFont>
      <p:font typeface="Rubik SemiBold" panose="020B0604020202020204" charset="-79"/>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77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a:extLst>
            <a:ext uri="{FF2B5EF4-FFF2-40B4-BE49-F238E27FC236}">
              <a16:creationId xmlns:a16="http://schemas.microsoft.com/office/drawing/2014/main" id="{3E32B955-916E-7756-B51A-5A535E5C916B}"/>
            </a:ext>
          </a:extLst>
        </p:cNvPr>
        <p:cNvGrpSpPr/>
        <p:nvPr/>
      </p:nvGrpSpPr>
      <p:grpSpPr>
        <a:xfrm>
          <a:off x="0" y="0"/>
          <a:ext cx="0" cy="0"/>
          <a:chOff x="0" y="0"/>
          <a:chExt cx="0" cy="0"/>
        </a:xfrm>
      </p:grpSpPr>
      <p:sp>
        <p:nvSpPr>
          <p:cNvPr id="124" name="Google Shape;124;g26bdf370499_0_142:notes">
            <a:extLst>
              <a:ext uri="{FF2B5EF4-FFF2-40B4-BE49-F238E27FC236}">
                <a16:creationId xmlns:a16="http://schemas.microsoft.com/office/drawing/2014/main" id="{E13C98E5-EF43-CBD8-492D-A27F295438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6bdf370499_0_142:notes">
            <a:extLst>
              <a:ext uri="{FF2B5EF4-FFF2-40B4-BE49-F238E27FC236}">
                <a16:creationId xmlns:a16="http://schemas.microsoft.com/office/drawing/2014/main" id="{61C17519-C0FE-F2DD-AEB6-5C525D2BFD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8939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6bdf37049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6bdf370499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3760DBEE-0F82-45B0-1BAD-FED553FB7713}"/>
            </a:ext>
          </a:extLst>
        </p:cNvPr>
        <p:cNvGrpSpPr/>
        <p:nvPr/>
      </p:nvGrpSpPr>
      <p:grpSpPr>
        <a:xfrm>
          <a:off x="0" y="0"/>
          <a:ext cx="0" cy="0"/>
          <a:chOff x="0" y="0"/>
          <a:chExt cx="0" cy="0"/>
        </a:xfrm>
      </p:grpSpPr>
      <p:sp>
        <p:nvSpPr>
          <p:cNvPr id="132" name="Google Shape;132;g26bdf370499_0_149:notes">
            <a:extLst>
              <a:ext uri="{FF2B5EF4-FFF2-40B4-BE49-F238E27FC236}">
                <a16:creationId xmlns:a16="http://schemas.microsoft.com/office/drawing/2014/main" id="{B7AED137-ABBA-3BC3-5B5A-F623C56047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6bdf370499_0_149:notes">
            <a:extLst>
              <a:ext uri="{FF2B5EF4-FFF2-40B4-BE49-F238E27FC236}">
                <a16:creationId xmlns:a16="http://schemas.microsoft.com/office/drawing/2014/main" id="{A4D28306-A32D-B43F-2F1D-4045FD486D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0590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47A804FE-4DBB-7C11-1785-5B30016222C7}"/>
            </a:ext>
          </a:extLst>
        </p:cNvPr>
        <p:cNvGrpSpPr/>
        <p:nvPr/>
      </p:nvGrpSpPr>
      <p:grpSpPr>
        <a:xfrm>
          <a:off x="0" y="0"/>
          <a:ext cx="0" cy="0"/>
          <a:chOff x="0" y="0"/>
          <a:chExt cx="0" cy="0"/>
        </a:xfrm>
      </p:grpSpPr>
      <p:sp>
        <p:nvSpPr>
          <p:cNvPr id="132" name="Google Shape;132;g26bdf370499_0_149:notes">
            <a:extLst>
              <a:ext uri="{FF2B5EF4-FFF2-40B4-BE49-F238E27FC236}">
                <a16:creationId xmlns:a16="http://schemas.microsoft.com/office/drawing/2014/main" id="{DAD0FE35-19BA-2B31-F39B-C55F623AE3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6bdf370499_0_149:notes">
            <a:extLst>
              <a:ext uri="{FF2B5EF4-FFF2-40B4-BE49-F238E27FC236}">
                <a16:creationId xmlns:a16="http://schemas.microsoft.com/office/drawing/2014/main" id="{D53E7EB6-65F6-8A27-85FE-E014E12DE6A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8115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F04FF0DB-E289-E543-7313-9011C669761D}"/>
            </a:ext>
          </a:extLst>
        </p:cNvPr>
        <p:cNvGrpSpPr/>
        <p:nvPr/>
      </p:nvGrpSpPr>
      <p:grpSpPr>
        <a:xfrm>
          <a:off x="0" y="0"/>
          <a:ext cx="0" cy="0"/>
          <a:chOff x="0" y="0"/>
          <a:chExt cx="0" cy="0"/>
        </a:xfrm>
      </p:grpSpPr>
      <p:sp>
        <p:nvSpPr>
          <p:cNvPr id="132" name="Google Shape;132;g26bdf370499_0_149:notes">
            <a:extLst>
              <a:ext uri="{FF2B5EF4-FFF2-40B4-BE49-F238E27FC236}">
                <a16:creationId xmlns:a16="http://schemas.microsoft.com/office/drawing/2014/main" id="{967B2128-0D7F-6E18-64AC-F381D22086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6bdf370499_0_149:notes">
            <a:extLst>
              <a:ext uri="{FF2B5EF4-FFF2-40B4-BE49-F238E27FC236}">
                <a16:creationId xmlns:a16="http://schemas.microsoft.com/office/drawing/2014/main" id="{05795AF4-DB6E-B060-9173-22D95615161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06638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a:extLst>
            <a:ext uri="{FF2B5EF4-FFF2-40B4-BE49-F238E27FC236}">
              <a16:creationId xmlns:a16="http://schemas.microsoft.com/office/drawing/2014/main" id="{9AB4E484-84A6-BC7C-5247-37887B2BA839}"/>
            </a:ext>
          </a:extLst>
        </p:cNvPr>
        <p:cNvGrpSpPr/>
        <p:nvPr/>
      </p:nvGrpSpPr>
      <p:grpSpPr>
        <a:xfrm>
          <a:off x="0" y="0"/>
          <a:ext cx="0" cy="0"/>
          <a:chOff x="0" y="0"/>
          <a:chExt cx="0" cy="0"/>
        </a:xfrm>
      </p:grpSpPr>
      <p:sp>
        <p:nvSpPr>
          <p:cNvPr id="132" name="Google Shape;132;g26bdf370499_0_149:notes">
            <a:extLst>
              <a:ext uri="{FF2B5EF4-FFF2-40B4-BE49-F238E27FC236}">
                <a16:creationId xmlns:a16="http://schemas.microsoft.com/office/drawing/2014/main" id="{AE993B0C-DD02-14F6-7928-367A9092B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26bdf370499_0_149:notes">
            <a:extLst>
              <a:ext uri="{FF2B5EF4-FFF2-40B4-BE49-F238E27FC236}">
                <a16:creationId xmlns:a16="http://schemas.microsoft.com/office/drawing/2014/main" id="{1A346C1A-4999-26D1-990B-65CD485B8A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3106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c93f6c33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c93f6c33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1155FB64-2178-7572-908A-5026FBF7C01F}"/>
            </a:ext>
          </a:extLst>
        </p:cNvPr>
        <p:cNvGrpSpPr/>
        <p:nvPr/>
      </p:nvGrpSpPr>
      <p:grpSpPr>
        <a:xfrm>
          <a:off x="0" y="0"/>
          <a:ext cx="0" cy="0"/>
          <a:chOff x="0" y="0"/>
          <a:chExt cx="0" cy="0"/>
        </a:xfrm>
      </p:grpSpPr>
      <p:sp>
        <p:nvSpPr>
          <p:cNvPr id="140" name="Google Shape;140;g26c93f6c33a_1_0:notes">
            <a:extLst>
              <a:ext uri="{FF2B5EF4-FFF2-40B4-BE49-F238E27FC236}">
                <a16:creationId xmlns:a16="http://schemas.microsoft.com/office/drawing/2014/main" id="{90E6A807-8386-265B-6722-3C8325A6CC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c93f6c33a_1_0:notes">
            <a:extLst>
              <a:ext uri="{FF2B5EF4-FFF2-40B4-BE49-F238E27FC236}">
                <a16:creationId xmlns:a16="http://schemas.microsoft.com/office/drawing/2014/main" id="{A9EA6C58-0D75-FED1-B3B7-4DFE181E1AF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544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24A4DD47-F603-8A16-1F86-743EC1C3953F}"/>
            </a:ext>
          </a:extLst>
        </p:cNvPr>
        <p:cNvGrpSpPr/>
        <p:nvPr/>
      </p:nvGrpSpPr>
      <p:grpSpPr>
        <a:xfrm>
          <a:off x="0" y="0"/>
          <a:ext cx="0" cy="0"/>
          <a:chOff x="0" y="0"/>
          <a:chExt cx="0" cy="0"/>
        </a:xfrm>
      </p:grpSpPr>
      <p:sp>
        <p:nvSpPr>
          <p:cNvPr id="140" name="Google Shape;140;g26c93f6c33a_1_0:notes">
            <a:extLst>
              <a:ext uri="{FF2B5EF4-FFF2-40B4-BE49-F238E27FC236}">
                <a16:creationId xmlns:a16="http://schemas.microsoft.com/office/drawing/2014/main" id="{71180DCE-EF3C-8FA7-0F88-768D952F93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c93f6c33a_1_0:notes">
            <a:extLst>
              <a:ext uri="{FF2B5EF4-FFF2-40B4-BE49-F238E27FC236}">
                <a16:creationId xmlns:a16="http://schemas.microsoft.com/office/drawing/2014/main" id="{9408AA30-7A47-B1B2-4999-DCB28E043C5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37225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9D7EEFC4-8A28-7102-D548-65097CF77A14}"/>
            </a:ext>
          </a:extLst>
        </p:cNvPr>
        <p:cNvGrpSpPr/>
        <p:nvPr/>
      </p:nvGrpSpPr>
      <p:grpSpPr>
        <a:xfrm>
          <a:off x="0" y="0"/>
          <a:ext cx="0" cy="0"/>
          <a:chOff x="0" y="0"/>
          <a:chExt cx="0" cy="0"/>
        </a:xfrm>
      </p:grpSpPr>
      <p:sp>
        <p:nvSpPr>
          <p:cNvPr id="140" name="Google Shape;140;g26c93f6c33a_1_0:notes">
            <a:extLst>
              <a:ext uri="{FF2B5EF4-FFF2-40B4-BE49-F238E27FC236}">
                <a16:creationId xmlns:a16="http://schemas.microsoft.com/office/drawing/2014/main" id="{06E0F5DE-AE9A-F47A-1773-DA5742757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c93f6c33a_1_0:notes">
            <a:extLst>
              <a:ext uri="{FF2B5EF4-FFF2-40B4-BE49-F238E27FC236}">
                <a16:creationId xmlns:a16="http://schemas.microsoft.com/office/drawing/2014/main" id="{32F0A57F-2B11-AB93-F7E5-79E2E7FEBDA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5520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200da5092a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200da5092a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226E7695-BE1A-9FFA-569D-9DD9DDFB209A}"/>
            </a:ext>
          </a:extLst>
        </p:cNvPr>
        <p:cNvGrpSpPr/>
        <p:nvPr/>
      </p:nvGrpSpPr>
      <p:grpSpPr>
        <a:xfrm>
          <a:off x="0" y="0"/>
          <a:ext cx="0" cy="0"/>
          <a:chOff x="0" y="0"/>
          <a:chExt cx="0" cy="0"/>
        </a:xfrm>
      </p:grpSpPr>
      <p:sp>
        <p:nvSpPr>
          <p:cNvPr id="140" name="Google Shape;140;g26c93f6c33a_1_0:notes">
            <a:extLst>
              <a:ext uri="{FF2B5EF4-FFF2-40B4-BE49-F238E27FC236}">
                <a16:creationId xmlns:a16="http://schemas.microsoft.com/office/drawing/2014/main" id="{D372EC41-5727-743D-44BE-0A93BB025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c93f6c33a_1_0:notes">
            <a:extLst>
              <a:ext uri="{FF2B5EF4-FFF2-40B4-BE49-F238E27FC236}">
                <a16:creationId xmlns:a16="http://schemas.microsoft.com/office/drawing/2014/main" id="{B5B9CC0B-EAA1-FE50-E998-8D6BE5C3CF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8899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6c93f6c33a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6c93f6c33a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A6E95367-095F-B54C-EFDE-5D4BE48AE64A}"/>
            </a:ext>
          </a:extLst>
        </p:cNvPr>
        <p:cNvGrpSpPr/>
        <p:nvPr/>
      </p:nvGrpSpPr>
      <p:grpSpPr>
        <a:xfrm>
          <a:off x="0" y="0"/>
          <a:ext cx="0" cy="0"/>
          <a:chOff x="0" y="0"/>
          <a:chExt cx="0" cy="0"/>
        </a:xfrm>
      </p:grpSpPr>
      <p:sp>
        <p:nvSpPr>
          <p:cNvPr id="148" name="Google Shape;148;g26c93f6c33a_1_7:notes">
            <a:extLst>
              <a:ext uri="{FF2B5EF4-FFF2-40B4-BE49-F238E27FC236}">
                <a16:creationId xmlns:a16="http://schemas.microsoft.com/office/drawing/2014/main" id="{9E0C32ED-8E8E-5D74-ACF0-4BCE5106E2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6c93f6c33a_1_7:notes">
            <a:extLst>
              <a:ext uri="{FF2B5EF4-FFF2-40B4-BE49-F238E27FC236}">
                <a16:creationId xmlns:a16="http://schemas.microsoft.com/office/drawing/2014/main" id="{573A23E8-5F57-98B1-88CB-154A9F6654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75629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F2F387F5-4FA8-E49D-5DBF-5BFD92B27436}"/>
            </a:ext>
          </a:extLst>
        </p:cNvPr>
        <p:cNvGrpSpPr/>
        <p:nvPr/>
      </p:nvGrpSpPr>
      <p:grpSpPr>
        <a:xfrm>
          <a:off x="0" y="0"/>
          <a:ext cx="0" cy="0"/>
          <a:chOff x="0" y="0"/>
          <a:chExt cx="0" cy="0"/>
        </a:xfrm>
      </p:grpSpPr>
      <p:sp>
        <p:nvSpPr>
          <p:cNvPr id="148" name="Google Shape;148;g26c93f6c33a_1_7:notes">
            <a:extLst>
              <a:ext uri="{FF2B5EF4-FFF2-40B4-BE49-F238E27FC236}">
                <a16:creationId xmlns:a16="http://schemas.microsoft.com/office/drawing/2014/main" id="{56D60C06-DB7B-0B7C-9F25-598E98A91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6c93f6c33a_1_7:notes">
            <a:extLst>
              <a:ext uri="{FF2B5EF4-FFF2-40B4-BE49-F238E27FC236}">
                <a16:creationId xmlns:a16="http://schemas.microsoft.com/office/drawing/2014/main" id="{E18BA1B3-D414-1696-F0F4-B5F3AE4007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4254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a:extLst>
            <a:ext uri="{FF2B5EF4-FFF2-40B4-BE49-F238E27FC236}">
              <a16:creationId xmlns:a16="http://schemas.microsoft.com/office/drawing/2014/main" id="{E03713BE-4B23-6448-FD7F-03E6623F8664}"/>
            </a:ext>
          </a:extLst>
        </p:cNvPr>
        <p:cNvGrpSpPr/>
        <p:nvPr/>
      </p:nvGrpSpPr>
      <p:grpSpPr>
        <a:xfrm>
          <a:off x="0" y="0"/>
          <a:ext cx="0" cy="0"/>
          <a:chOff x="0" y="0"/>
          <a:chExt cx="0" cy="0"/>
        </a:xfrm>
      </p:grpSpPr>
      <p:sp>
        <p:nvSpPr>
          <p:cNvPr id="148" name="Google Shape;148;g26c93f6c33a_1_7:notes">
            <a:extLst>
              <a:ext uri="{FF2B5EF4-FFF2-40B4-BE49-F238E27FC236}">
                <a16:creationId xmlns:a16="http://schemas.microsoft.com/office/drawing/2014/main" id="{9F9FF5EF-DEA8-6915-63C5-D293FBFC40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6c93f6c33a_1_7:notes">
            <a:extLst>
              <a:ext uri="{FF2B5EF4-FFF2-40B4-BE49-F238E27FC236}">
                <a16:creationId xmlns:a16="http://schemas.microsoft.com/office/drawing/2014/main" id="{1763C658-4461-B2E9-3F7D-3264028F40A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704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bdf370499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6bdf370499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1BCA7747-B880-0AA1-CD2A-FDD91DB3E57B}"/>
            </a:ext>
          </a:extLst>
        </p:cNvPr>
        <p:cNvGrpSpPr/>
        <p:nvPr/>
      </p:nvGrpSpPr>
      <p:grpSpPr>
        <a:xfrm>
          <a:off x="0" y="0"/>
          <a:ext cx="0" cy="0"/>
          <a:chOff x="0" y="0"/>
          <a:chExt cx="0" cy="0"/>
        </a:xfrm>
      </p:grpSpPr>
      <p:sp>
        <p:nvSpPr>
          <p:cNvPr id="156" name="Google Shape;156;g26bdf370499_0_156:notes">
            <a:extLst>
              <a:ext uri="{FF2B5EF4-FFF2-40B4-BE49-F238E27FC236}">
                <a16:creationId xmlns:a16="http://schemas.microsoft.com/office/drawing/2014/main" id="{843E72B3-6977-8DB0-0345-260DCFD48B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6bdf370499_0_156:notes">
            <a:extLst>
              <a:ext uri="{FF2B5EF4-FFF2-40B4-BE49-F238E27FC236}">
                <a16:creationId xmlns:a16="http://schemas.microsoft.com/office/drawing/2014/main" id="{540A01F5-436F-FDED-D8B1-2A16597F618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8117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5CAD8A9E-64B1-396C-7490-40A2C82A4B2C}"/>
            </a:ext>
          </a:extLst>
        </p:cNvPr>
        <p:cNvGrpSpPr/>
        <p:nvPr/>
      </p:nvGrpSpPr>
      <p:grpSpPr>
        <a:xfrm>
          <a:off x="0" y="0"/>
          <a:ext cx="0" cy="0"/>
          <a:chOff x="0" y="0"/>
          <a:chExt cx="0" cy="0"/>
        </a:xfrm>
      </p:grpSpPr>
      <p:sp>
        <p:nvSpPr>
          <p:cNvPr id="156" name="Google Shape;156;g26bdf370499_0_156:notes">
            <a:extLst>
              <a:ext uri="{FF2B5EF4-FFF2-40B4-BE49-F238E27FC236}">
                <a16:creationId xmlns:a16="http://schemas.microsoft.com/office/drawing/2014/main" id="{D5B0B414-A8A8-4EDC-BA7D-82178D69F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6bdf370499_0_156:notes">
            <a:extLst>
              <a:ext uri="{FF2B5EF4-FFF2-40B4-BE49-F238E27FC236}">
                <a16:creationId xmlns:a16="http://schemas.microsoft.com/office/drawing/2014/main" id="{0A8DA457-BB7C-B0CA-0E5E-DB0D4B1C17E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995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a:extLst>
            <a:ext uri="{FF2B5EF4-FFF2-40B4-BE49-F238E27FC236}">
              <a16:creationId xmlns:a16="http://schemas.microsoft.com/office/drawing/2014/main" id="{CC7F3744-A06D-19F6-B9C1-09AD1ABBFCD8}"/>
            </a:ext>
          </a:extLst>
        </p:cNvPr>
        <p:cNvGrpSpPr/>
        <p:nvPr/>
      </p:nvGrpSpPr>
      <p:grpSpPr>
        <a:xfrm>
          <a:off x="0" y="0"/>
          <a:ext cx="0" cy="0"/>
          <a:chOff x="0" y="0"/>
          <a:chExt cx="0" cy="0"/>
        </a:xfrm>
      </p:grpSpPr>
      <p:sp>
        <p:nvSpPr>
          <p:cNvPr id="156" name="Google Shape;156;g26bdf370499_0_156:notes">
            <a:extLst>
              <a:ext uri="{FF2B5EF4-FFF2-40B4-BE49-F238E27FC236}">
                <a16:creationId xmlns:a16="http://schemas.microsoft.com/office/drawing/2014/main" id="{7F4B304C-A56F-E106-AB2A-33E4EB848A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6bdf370499_0_156:notes">
            <a:extLst>
              <a:ext uri="{FF2B5EF4-FFF2-40B4-BE49-F238E27FC236}">
                <a16:creationId xmlns:a16="http://schemas.microsoft.com/office/drawing/2014/main" id="{8A4D0206-1B86-3FEC-D60B-170E757E8A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17138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c93f6c33a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26c93f6c33a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bdf3704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26bdf370499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bdf37049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bdf370499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bdf37049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g26bdf370499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bdf37049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bdf370499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6bdf37049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26bdf370499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a:extLst>
            <a:ext uri="{FF2B5EF4-FFF2-40B4-BE49-F238E27FC236}">
              <a16:creationId xmlns:a16="http://schemas.microsoft.com/office/drawing/2014/main" id="{E5DB1ECD-6C03-8E4C-51A6-49E2E2177726}"/>
            </a:ext>
          </a:extLst>
        </p:cNvPr>
        <p:cNvGrpSpPr/>
        <p:nvPr/>
      </p:nvGrpSpPr>
      <p:grpSpPr>
        <a:xfrm>
          <a:off x="0" y="0"/>
          <a:ext cx="0" cy="0"/>
          <a:chOff x="0" y="0"/>
          <a:chExt cx="0" cy="0"/>
        </a:xfrm>
      </p:grpSpPr>
      <p:sp>
        <p:nvSpPr>
          <p:cNvPr id="116" name="Google Shape;116;g26bdf370499_0_88:notes">
            <a:extLst>
              <a:ext uri="{FF2B5EF4-FFF2-40B4-BE49-F238E27FC236}">
                <a16:creationId xmlns:a16="http://schemas.microsoft.com/office/drawing/2014/main" id="{DE319A16-E717-8648-1466-D94BA8393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26bdf370499_0_88:notes">
            <a:extLst>
              <a:ext uri="{FF2B5EF4-FFF2-40B4-BE49-F238E27FC236}">
                <a16:creationId xmlns:a16="http://schemas.microsoft.com/office/drawing/2014/main" id="{E26BB06B-EA9C-5FA5-28ED-9FA16035800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5804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6bdf370499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26bdf370499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2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4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41.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1596200"/>
            <a:ext cx="6456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4500" b="1">
                <a:solidFill>
                  <a:schemeClr val="lt1"/>
                </a:solidFill>
                <a:latin typeface="Rubik"/>
                <a:ea typeface="Rubik"/>
                <a:cs typeface="Rubik"/>
                <a:sym typeface="Rubik"/>
              </a:rPr>
              <a:t>Prediction Model</a:t>
            </a:r>
            <a:endParaRPr sz="2000">
              <a:solidFill>
                <a:schemeClr val="lt1"/>
              </a:solidFill>
              <a:latin typeface="Rubik"/>
              <a:ea typeface="Rubik"/>
              <a:cs typeface="Rubik"/>
              <a:sym typeface="Rubik"/>
            </a:endParaRPr>
          </a:p>
        </p:txBody>
      </p:sp>
      <p:sp>
        <p:nvSpPr>
          <p:cNvPr id="57" name="Google Shape;57;p13"/>
          <p:cNvSpPr txBox="1"/>
          <p:nvPr/>
        </p:nvSpPr>
        <p:spPr>
          <a:xfrm>
            <a:off x="517900" y="2520700"/>
            <a:ext cx="5821200" cy="56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lt1"/>
                </a:solidFill>
                <a:latin typeface="Rubik SemiBold"/>
                <a:ea typeface="Rubik SemiBold"/>
                <a:cs typeface="Rubik SemiBold"/>
                <a:sym typeface="Rubik SemiBold"/>
              </a:rPr>
              <a:t>ID/X Partners - Data Scientist</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Raja Chairul Jannah Wydmann</a:t>
            </a:r>
            <a:endParaRPr sz="2000" dirty="0">
              <a:solidFill>
                <a:schemeClr val="lt1"/>
              </a:solidFill>
              <a:latin typeface="Rubik Light"/>
              <a:ea typeface="Rubik Light"/>
              <a:cs typeface="Rubik Light"/>
              <a:sym typeface="Rubik Light"/>
            </a:endParaRPr>
          </a:p>
        </p:txBody>
      </p:sp>
      <p:pic>
        <p:nvPicPr>
          <p:cNvPr id="61" name="Google Shape;61;p13"/>
          <p:cNvPicPr preferRelativeResize="0"/>
          <p:nvPr/>
        </p:nvPicPr>
        <p:blipFill rotWithShape="1">
          <a:blip r:embed="rId5">
            <a:alphaModFix/>
          </a:blip>
          <a:srcRect t="2079" b="2079"/>
          <a:stretch/>
        </p:blipFill>
        <p:spPr>
          <a:xfrm>
            <a:off x="2246350" y="256450"/>
            <a:ext cx="1328711" cy="4713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a:extLst>
            <a:ext uri="{FF2B5EF4-FFF2-40B4-BE49-F238E27FC236}">
              <a16:creationId xmlns:a16="http://schemas.microsoft.com/office/drawing/2014/main" id="{871445B5-3310-3F6D-1DF5-A16472998213}"/>
            </a:ext>
          </a:extLst>
        </p:cNvPr>
        <p:cNvGrpSpPr/>
        <p:nvPr/>
      </p:nvGrpSpPr>
      <p:grpSpPr>
        <a:xfrm>
          <a:off x="0" y="0"/>
          <a:ext cx="0" cy="0"/>
          <a:chOff x="0" y="0"/>
          <a:chExt cx="0" cy="0"/>
        </a:xfrm>
      </p:grpSpPr>
      <p:pic>
        <p:nvPicPr>
          <p:cNvPr id="127" name="Google Shape;127;p20">
            <a:extLst>
              <a:ext uri="{FF2B5EF4-FFF2-40B4-BE49-F238E27FC236}">
                <a16:creationId xmlns:a16="http://schemas.microsoft.com/office/drawing/2014/main" id="{2BFAB8F8-00B6-426F-57E3-377B55994DE5}"/>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8" name="Google Shape;128;p20">
            <a:extLst>
              <a:ext uri="{FF2B5EF4-FFF2-40B4-BE49-F238E27FC236}">
                <a16:creationId xmlns:a16="http://schemas.microsoft.com/office/drawing/2014/main" id="{71F60BD8-D84C-2E4C-3E76-07646FCD475C}"/>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9" name="Google Shape;129;p20">
            <a:extLst>
              <a:ext uri="{FF2B5EF4-FFF2-40B4-BE49-F238E27FC236}">
                <a16:creationId xmlns:a16="http://schemas.microsoft.com/office/drawing/2014/main" id="{14A67A77-C130-08B0-08BB-B45127B55B55}"/>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Feature </a:t>
            </a:r>
            <a:r>
              <a:rPr lang="en" sz="2700" b="1">
                <a:solidFill>
                  <a:schemeClr val="accent5"/>
                </a:solidFill>
                <a:latin typeface="Rubik"/>
                <a:ea typeface="Rubik"/>
                <a:cs typeface="Rubik"/>
                <a:sym typeface="Rubik"/>
              </a:rPr>
              <a:t>Engineering</a:t>
            </a:r>
            <a:endParaRPr sz="2700" b="1">
              <a:solidFill>
                <a:schemeClr val="accent5"/>
              </a:solidFill>
              <a:latin typeface="Rubik"/>
              <a:ea typeface="Rubik"/>
              <a:cs typeface="Rubik"/>
              <a:sym typeface="Rubik"/>
            </a:endParaRPr>
          </a:p>
        </p:txBody>
      </p:sp>
      <p:sp>
        <p:nvSpPr>
          <p:cNvPr id="130" name="Google Shape;130;p20">
            <a:extLst>
              <a:ext uri="{FF2B5EF4-FFF2-40B4-BE49-F238E27FC236}">
                <a16:creationId xmlns:a16="http://schemas.microsoft.com/office/drawing/2014/main" id="{2357A187-5D5C-2D4B-2A20-324CA44D52FE}"/>
              </a:ext>
            </a:extLst>
          </p:cNvPr>
          <p:cNvSpPr txBox="1"/>
          <p:nvPr/>
        </p:nvSpPr>
        <p:spPr>
          <a:xfrm>
            <a:off x="340501" y="993338"/>
            <a:ext cx="4200978" cy="3600955"/>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err="1">
                <a:solidFill>
                  <a:srgbClr val="000000"/>
                </a:solidFill>
                <a:latin typeface="Rubik"/>
                <a:ea typeface="Rubik"/>
                <a:cs typeface="Rubik"/>
                <a:sym typeface="Rubik"/>
              </a:rPr>
              <a:t>Pengelompokan</a:t>
            </a:r>
            <a:r>
              <a:rPr lang="en-US" sz="2000" b="0" i="0" u="none" strike="noStrike" cap="none" dirty="0">
                <a:solidFill>
                  <a:srgbClr val="000000"/>
                </a:solidFill>
                <a:latin typeface="Rubik"/>
                <a:ea typeface="Rubik"/>
                <a:cs typeface="Rubik"/>
                <a:sym typeface="Rubik"/>
              </a:rPr>
              <a:t> Resiko Credit </a:t>
            </a:r>
            <a:r>
              <a:rPr lang="en-US" sz="2000" b="0" i="0" u="none" strike="noStrike" cap="none" dirty="0" err="1">
                <a:solidFill>
                  <a:srgbClr val="000000"/>
                </a:solidFill>
                <a:latin typeface="Rubik"/>
                <a:ea typeface="Rubik"/>
                <a:cs typeface="Rubik"/>
                <a:sym typeface="Rubik"/>
              </a:rPr>
              <a:t>menjadi</a:t>
            </a:r>
            <a:r>
              <a:rPr lang="en-US" sz="2000" b="0" i="0" u="none" strike="noStrike" cap="none" dirty="0">
                <a:solidFill>
                  <a:srgbClr val="000000"/>
                </a:solidFill>
                <a:latin typeface="Rubik"/>
                <a:ea typeface="Rubik"/>
                <a:cs typeface="Rubik"/>
                <a:sym typeface="Rubik"/>
              </a:rPr>
              <a:t> Biner</a:t>
            </a:r>
          </a:p>
          <a:p>
            <a:pPr marL="0" marR="0" lvl="0" indent="0" algn="l" rtl="0">
              <a:lnSpc>
                <a:spcPct val="150000"/>
              </a:lnSpc>
              <a:spcBef>
                <a:spcPts val="0"/>
              </a:spcBef>
              <a:spcAft>
                <a:spcPts val="0"/>
              </a:spcAft>
              <a:buClr>
                <a:srgbClr val="000000"/>
              </a:buClr>
              <a:buSzPts val="5000"/>
              <a:buFont typeface="Arial"/>
              <a:buNone/>
            </a:pPr>
            <a:endParaRPr lang="en-ID" sz="1200" b="0" i="0" u="none" strike="noStrike" cap="none" dirty="0">
              <a:solidFill>
                <a:schemeClr val="dk1"/>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b="0" i="0" u="none" strike="noStrike" cap="none" dirty="0">
                <a:solidFill>
                  <a:schemeClr val="dk1"/>
                </a:solidFill>
                <a:latin typeface="Rubik"/>
                <a:ea typeface="Rubik"/>
                <a:cs typeface="Rubik"/>
                <a:sym typeface="Rubik"/>
              </a:rPr>
              <a:t>3. </a:t>
            </a:r>
            <a:r>
              <a:rPr lang="en-ID" sz="1200" b="0" i="0" u="none" strike="noStrike" cap="none" dirty="0" err="1">
                <a:solidFill>
                  <a:schemeClr val="dk1"/>
                </a:solidFill>
                <a:latin typeface="Rubik"/>
                <a:ea typeface="Rubik"/>
                <a:cs typeface="Rubik"/>
                <a:sym typeface="Rubik"/>
              </a:rPr>
              <a:t>Visualisasi</a:t>
            </a:r>
            <a:r>
              <a:rPr lang="en-ID" sz="1200" b="0" i="0" u="none" strike="noStrike" cap="none" dirty="0">
                <a:solidFill>
                  <a:schemeClr val="dk1"/>
                </a:solidFill>
                <a:latin typeface="Rubik"/>
                <a:ea typeface="Rubik"/>
                <a:cs typeface="Rubik"/>
                <a:sym typeface="Rubik"/>
              </a:rPr>
              <a:t> Biner Akhir:</a:t>
            </a:r>
          </a:p>
          <a:p>
            <a:pPr marL="0" marR="0" lvl="0" indent="0" algn="l" rtl="0">
              <a:lnSpc>
                <a:spcPct val="150000"/>
              </a:lnSpc>
              <a:spcBef>
                <a:spcPts val="0"/>
              </a:spcBef>
              <a:spcAft>
                <a:spcPts val="0"/>
              </a:spcAft>
              <a:buClr>
                <a:schemeClr val="dk1"/>
              </a:buClr>
              <a:buSzPts val="1400"/>
              <a:buFont typeface="Arial"/>
              <a:buNone/>
            </a:pPr>
            <a:r>
              <a:rPr lang="en-ID" sz="1200" b="0" i="0" u="none" strike="noStrike" cap="none" dirty="0" err="1">
                <a:solidFill>
                  <a:schemeClr val="dk1"/>
                </a:solidFill>
                <a:latin typeface="Rubik"/>
                <a:ea typeface="Rubik"/>
                <a:cs typeface="Rubik"/>
                <a:sym typeface="Rubik"/>
              </a:rPr>
              <a:t>Visualisasi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akhir</a:t>
            </a:r>
            <a:r>
              <a:rPr lang="en-ID" sz="1200" b="0" i="0" u="none" strike="noStrike" cap="none" dirty="0">
                <a:solidFill>
                  <a:schemeClr val="dk1"/>
                </a:solidFill>
                <a:latin typeface="Rubik"/>
                <a:ea typeface="Rubik"/>
                <a:cs typeface="Rubik"/>
                <a:sym typeface="Rubik"/>
              </a:rPr>
              <a:t> (Bar Plot) </a:t>
            </a:r>
            <a:r>
              <a:rPr lang="en-ID" sz="1200" b="0" i="0" u="none" strike="noStrike" cap="none" dirty="0" err="1">
                <a:solidFill>
                  <a:schemeClr val="dk1"/>
                </a:solidFill>
                <a:latin typeface="Rubik"/>
                <a:ea typeface="Rubik"/>
                <a:cs typeface="Rubik"/>
                <a:sym typeface="Rubik"/>
              </a:rPr>
              <a:t>secara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eksplisit</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menunjukkan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proporsi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antara</a:t>
            </a:r>
            <a:r>
              <a:rPr lang="en-ID" sz="1200" b="0" i="0" u="none" strike="noStrike" cap="none" dirty="0">
                <a:solidFill>
                  <a:schemeClr val="dk1"/>
                </a:solidFill>
                <a:latin typeface="Rubik"/>
                <a:ea typeface="Rubik"/>
                <a:cs typeface="Rubik"/>
                <a:sym typeface="Rubik"/>
              </a:rPr>
              <a:t> Good Loan (0) dan Bad Loan (1). </a:t>
            </a:r>
            <a:r>
              <a:rPr lang="en-ID" sz="1200" b="0" i="0" u="none" strike="noStrike" cap="none" dirty="0" err="1">
                <a:solidFill>
                  <a:schemeClr val="dk1"/>
                </a:solidFill>
                <a:latin typeface="Rubik"/>
                <a:ea typeface="Rubik"/>
                <a:cs typeface="Rubik"/>
                <a:sym typeface="Rubik"/>
              </a:rPr>
              <a:t>Visualisasi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ini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mengkonfirmasi</a:t>
            </a:r>
            <a:r>
              <a:rPr lang="en-ID" sz="1200" b="0" i="0" u="none" strike="noStrike" cap="none" dirty="0">
                <a:solidFill>
                  <a:schemeClr val="dk1"/>
                </a:solidFill>
                <a:latin typeface="Rubik"/>
                <a:ea typeface="Rubik"/>
                <a:cs typeface="Rubik"/>
                <a:sym typeface="Rubik"/>
              </a:rPr>
              <a:t> dan </a:t>
            </a:r>
            <a:r>
              <a:rPr lang="en-ID" sz="1200" b="0" i="0" u="none" strike="noStrike" cap="none" dirty="0" err="1">
                <a:solidFill>
                  <a:schemeClr val="dk1"/>
                </a:solidFill>
                <a:latin typeface="Rubik"/>
                <a:ea typeface="Rubik"/>
                <a:cs typeface="Rubik"/>
                <a:sym typeface="Rubik"/>
              </a:rPr>
              <a:t>mengkuantifikasi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tingkat</a:t>
            </a:r>
            <a:r>
              <a:rPr lang="en-ID" sz="1200" b="0" i="0" u="none" strike="noStrike" cap="none" dirty="0">
                <a:solidFill>
                  <a:schemeClr val="dk1"/>
                </a:solidFill>
                <a:latin typeface="Rubik"/>
                <a:ea typeface="Rubik"/>
                <a:cs typeface="Rubik"/>
                <a:sym typeface="Rubik"/>
              </a:rPr>
              <a:t> Class Imbalance yang </a:t>
            </a:r>
            <a:r>
              <a:rPr lang="en-ID" sz="1200" b="0" i="0" u="none" strike="noStrike" cap="none" dirty="0" err="1">
                <a:solidFill>
                  <a:schemeClr val="dk1"/>
                </a:solidFill>
                <a:latin typeface="Rubik"/>
                <a:ea typeface="Rubik"/>
                <a:cs typeface="Rubik"/>
                <a:sym typeface="Rubik"/>
              </a:rPr>
              <a:t>ada</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merupakan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informasi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penting</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untuk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memilih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teknik</a:t>
            </a:r>
            <a:r>
              <a:rPr lang="en-ID" sz="1200" b="0" i="0" u="none" strike="noStrike" cap="none" dirty="0">
                <a:solidFill>
                  <a:schemeClr val="dk1"/>
                </a:solidFill>
                <a:latin typeface="Rubik"/>
                <a:ea typeface="Rubik"/>
                <a:cs typeface="Rubik"/>
                <a:sym typeface="Rubik"/>
              </a:rPr>
              <a:t> sampling dan </a:t>
            </a:r>
            <a:r>
              <a:rPr lang="en-ID" sz="1200" b="0" i="0" u="none" strike="noStrike" cap="none" dirty="0" err="1">
                <a:solidFill>
                  <a:schemeClr val="dk1"/>
                </a:solidFill>
                <a:latin typeface="Rubik"/>
                <a:ea typeface="Rubik"/>
                <a:cs typeface="Rubik"/>
                <a:sym typeface="Rubik"/>
              </a:rPr>
              <a:t>metrik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evaluasi</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tepat</a:t>
            </a:r>
            <a:r>
              <a:rPr lang="en-ID" sz="1200" b="0" i="0" u="none" strike="noStrike" cap="none" dirty="0">
                <a:solidFill>
                  <a:schemeClr val="dk1"/>
                </a:solidFill>
                <a:latin typeface="Rubik"/>
                <a:ea typeface="Rubik"/>
                <a:cs typeface="Rubik"/>
                <a:sym typeface="Rubik"/>
              </a:rPr>
              <a:t> di </a:t>
            </a:r>
            <a:r>
              <a:rPr lang="en-ID" sz="1200" b="0" i="0" u="none" strike="noStrike" cap="none" dirty="0" err="1">
                <a:solidFill>
                  <a:schemeClr val="dk1"/>
                </a:solidFill>
                <a:latin typeface="Rubik"/>
                <a:ea typeface="Rubik"/>
                <a:cs typeface="Rubik"/>
                <a:sym typeface="Rubik"/>
              </a:rPr>
              <a:t>tahapan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berikutnya</a:t>
            </a:r>
            <a:r>
              <a:rPr lang="en-ID" sz="1200" b="0" i="0" u="none" strike="noStrike" cap="none" dirty="0">
                <a:solidFill>
                  <a:schemeClr val="dk1"/>
                </a:solidFill>
                <a:latin typeface="Rubik"/>
                <a:ea typeface="Rubik"/>
                <a:cs typeface="Rubik"/>
                <a:sym typeface="Rubik"/>
              </a:rPr>
              <a:t>.</a:t>
            </a:r>
            <a:endParaRPr sz="1200" dirty="0">
              <a:solidFill>
                <a:schemeClr val="dk1"/>
              </a:solidFill>
              <a:latin typeface="Rubik"/>
              <a:ea typeface="Rubik"/>
              <a:cs typeface="Rubik"/>
              <a:sym typeface="Rubik"/>
            </a:endParaRPr>
          </a:p>
        </p:txBody>
      </p:sp>
      <p:pic>
        <p:nvPicPr>
          <p:cNvPr id="5" name="Picture 4">
            <a:extLst>
              <a:ext uri="{FF2B5EF4-FFF2-40B4-BE49-F238E27FC236}">
                <a16:creationId xmlns:a16="http://schemas.microsoft.com/office/drawing/2014/main" id="{1324DB9C-FF6F-A35F-14FF-EC0677734C6E}"/>
              </a:ext>
            </a:extLst>
          </p:cNvPr>
          <p:cNvPicPr>
            <a:picLocks noChangeAspect="1"/>
          </p:cNvPicPr>
          <p:nvPr/>
        </p:nvPicPr>
        <p:blipFill>
          <a:blip r:embed="rId5"/>
          <a:stretch>
            <a:fillRect/>
          </a:stretch>
        </p:blipFill>
        <p:spPr>
          <a:xfrm>
            <a:off x="4572000" y="1246019"/>
            <a:ext cx="4446273" cy="3396689"/>
          </a:xfrm>
          <a:prstGeom prst="rect">
            <a:avLst/>
          </a:prstGeom>
        </p:spPr>
      </p:pic>
      <p:pic>
        <p:nvPicPr>
          <p:cNvPr id="2" name="Google Shape;104;p17">
            <a:extLst>
              <a:ext uri="{FF2B5EF4-FFF2-40B4-BE49-F238E27FC236}">
                <a16:creationId xmlns:a16="http://schemas.microsoft.com/office/drawing/2014/main" id="{A476F4B6-E46B-4BA6-3F6D-8C0C8C6C5137}"/>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4100822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6" name="Google Shape;136;p21"/>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7" name="Google Shape;137;p21"/>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Exploratory </a:t>
            </a:r>
            <a:r>
              <a:rPr lang="en" sz="2700" b="1">
                <a:solidFill>
                  <a:schemeClr val="accent5"/>
                </a:solidFill>
                <a:latin typeface="Rubik"/>
                <a:ea typeface="Rubik"/>
                <a:cs typeface="Rubik"/>
                <a:sym typeface="Rubik"/>
              </a:rPr>
              <a:t>Data Analysis</a:t>
            </a:r>
            <a:endParaRPr sz="2700" b="1">
              <a:solidFill>
                <a:schemeClr val="accent5"/>
              </a:solidFill>
              <a:latin typeface="Rubik"/>
              <a:ea typeface="Rubik"/>
              <a:cs typeface="Rubik"/>
              <a:sym typeface="Rubik"/>
            </a:endParaRPr>
          </a:p>
        </p:txBody>
      </p:sp>
      <p:sp>
        <p:nvSpPr>
          <p:cNvPr id="138" name="Google Shape;138;p21"/>
          <p:cNvSpPr txBox="1"/>
          <p:nvPr/>
        </p:nvSpPr>
        <p:spPr>
          <a:xfrm>
            <a:off x="340500" y="1335962"/>
            <a:ext cx="8463000" cy="2585293"/>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err="1">
                <a:solidFill>
                  <a:srgbClr val="000000"/>
                </a:solidFill>
                <a:latin typeface="Rubik"/>
                <a:ea typeface="Rubik"/>
                <a:cs typeface="Rubik"/>
                <a:sym typeface="Rubik"/>
              </a:rPr>
              <a:t>Analisis</a:t>
            </a:r>
            <a:endParaRPr sz="2000" b="0" i="0" u="none" strike="noStrike" cap="none" dirty="0">
              <a:solidFill>
                <a:srgbClr val="000000"/>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b="0" i="0" u="none" strike="noStrike" cap="none" dirty="0">
                <a:solidFill>
                  <a:schemeClr val="dk1"/>
                </a:solidFill>
                <a:latin typeface="Rubik"/>
                <a:ea typeface="Rubik"/>
                <a:cs typeface="Rubik"/>
                <a:sym typeface="Rubik"/>
              </a:rPr>
              <a:t>Tujuan </a:t>
            </a:r>
            <a:r>
              <a:rPr lang="en-ID" sz="1200" b="0" i="0" u="none" strike="noStrike" cap="none" dirty="0" err="1">
                <a:solidFill>
                  <a:schemeClr val="dk1"/>
                </a:solidFill>
                <a:latin typeface="Rubik"/>
                <a:ea typeface="Rubik"/>
                <a:cs typeface="Rubik"/>
                <a:sym typeface="Rubik"/>
              </a:rPr>
              <a:t>utama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dari</a:t>
            </a:r>
            <a:r>
              <a:rPr lang="en-ID" sz="1200" b="0" i="0" u="none" strike="noStrike" cap="none" dirty="0">
                <a:solidFill>
                  <a:schemeClr val="dk1"/>
                </a:solidFill>
                <a:latin typeface="Rubik"/>
                <a:ea typeface="Rubik"/>
                <a:cs typeface="Rubik"/>
                <a:sym typeface="Rubik"/>
              </a:rPr>
              <a:t> EDA </a:t>
            </a:r>
            <a:r>
              <a:rPr lang="en-ID" sz="1200" b="0" i="0" u="none" strike="noStrike" cap="none" dirty="0" err="1">
                <a:solidFill>
                  <a:schemeClr val="dk1"/>
                </a:solidFill>
                <a:latin typeface="Rubik"/>
                <a:ea typeface="Rubik"/>
                <a:cs typeface="Rubik"/>
                <a:sym typeface="Rubik"/>
              </a:rPr>
              <a:t>adalah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memahami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hubungan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antara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fitur-fitur</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a:t>
            </a:r>
            <a:r>
              <a:rPr lang="en-ID" sz="1200" b="0" i="1" u="none" strike="noStrike" cap="none" dirty="0">
                <a:solidFill>
                  <a:schemeClr val="dk1"/>
                </a:solidFill>
                <a:latin typeface="Rubik"/>
                <a:ea typeface="Rubik"/>
                <a:cs typeface="Rubik"/>
                <a:sym typeface="Rubik"/>
              </a:rPr>
              <a:t>independent variables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dengan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variabel</a:t>
            </a:r>
            <a:r>
              <a:rPr lang="en-ID" sz="1200" b="0" i="0" u="none" strike="noStrike" cap="none" dirty="0">
                <a:solidFill>
                  <a:schemeClr val="dk1"/>
                </a:solidFill>
                <a:latin typeface="Rubik"/>
                <a:ea typeface="Rubik"/>
                <a:cs typeface="Rubik"/>
                <a:sym typeface="Rubik"/>
              </a:rPr>
              <a:t> target biner </a:t>
            </a:r>
            <a:r>
              <a:rPr lang="en-ID" sz="1200" b="0" i="1" u="none" strike="noStrike" cap="none" dirty="0" err="1">
                <a:solidFill>
                  <a:schemeClr val="dk1"/>
                </a:solidFill>
                <a:latin typeface="Rubik"/>
                <a:ea typeface="Rubik"/>
                <a:cs typeface="Rubik"/>
                <a:sym typeface="Rubik"/>
              </a:rPr>
              <a:t>Credit_Risk</a:t>
            </a:r>
            <a:r>
              <a:rPr lang="en-ID" sz="1200" b="0" i="1" u="none" strike="noStrike" cap="none" dirty="0">
                <a:solidFill>
                  <a:schemeClr val="dk1"/>
                </a:solidFill>
                <a:latin typeface="Rubik"/>
                <a:ea typeface="Rubik"/>
                <a:cs typeface="Rubik"/>
                <a:sym typeface="Rubik"/>
              </a:rPr>
              <a:t> </a:t>
            </a:r>
            <a:r>
              <a:rPr lang="en-ID" sz="1200" b="0" i="0" u="none" strike="noStrike" cap="none" dirty="0">
                <a:solidFill>
                  <a:schemeClr val="dk1"/>
                </a:solidFill>
                <a:latin typeface="Rubik"/>
                <a:ea typeface="Rubik"/>
                <a:cs typeface="Rubik"/>
                <a:sym typeface="Rubik"/>
              </a:rPr>
              <a:t>(0: Good, 1: Bad).</a:t>
            </a:r>
          </a:p>
          <a:p>
            <a:pPr marL="0" marR="0" lvl="0" indent="0" algn="l" rtl="0">
              <a:lnSpc>
                <a:spcPct val="150000"/>
              </a:lnSpc>
              <a:spcBef>
                <a:spcPts val="0"/>
              </a:spcBef>
              <a:spcAft>
                <a:spcPts val="0"/>
              </a:spcAft>
              <a:buClr>
                <a:schemeClr val="dk1"/>
              </a:buClr>
              <a:buSzPts val="1400"/>
              <a:buFont typeface="Arial"/>
              <a:buNone/>
            </a:pPr>
            <a:r>
              <a:rPr lang="en-ID" sz="1200" dirty="0" err="1">
                <a:solidFill>
                  <a:schemeClr val="dk1"/>
                </a:solidFill>
                <a:latin typeface="Rubik"/>
                <a:ea typeface="Rubik"/>
                <a:cs typeface="Rubik"/>
                <a:sym typeface="Rubik"/>
              </a:rPr>
              <a:t>Beberapa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fitur</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kolom</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dibandingkan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dengan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Credit_risk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antara</a:t>
            </a:r>
            <a:r>
              <a:rPr lang="en-ID" sz="1200" dirty="0">
                <a:solidFill>
                  <a:schemeClr val="dk1"/>
                </a:solidFill>
                <a:latin typeface="Rubik"/>
                <a:ea typeface="Rubik"/>
                <a:cs typeface="Rubik"/>
                <a:sym typeface="Rubik"/>
              </a:rPr>
              <a:t> lain </a:t>
            </a:r>
            <a:r>
              <a:rPr lang="en-ID" sz="1200" dirty="0" err="1">
                <a:solidFill>
                  <a:schemeClr val="dk1"/>
                </a:solidFill>
                <a:latin typeface="Rubik"/>
                <a:ea typeface="Rubik"/>
                <a:cs typeface="Rubik"/>
                <a:sym typeface="Rubik"/>
              </a:rPr>
              <a:t>dipetakan</a:t>
            </a:r>
            <a:r>
              <a:rPr lang="en-ID" sz="1200" dirty="0">
                <a:solidFill>
                  <a:schemeClr val="dk1"/>
                </a:solidFill>
                <a:latin typeface="Rubik"/>
                <a:ea typeface="Rubik"/>
                <a:cs typeface="Rubik"/>
                <a:sym typeface="Rubik"/>
              </a:rPr>
              <a:t> :</a:t>
            </a:r>
          </a:p>
          <a:p>
            <a:pPr marL="228600" marR="0" lvl="0" indent="-228600" algn="l" rtl="0">
              <a:lnSpc>
                <a:spcPct val="150000"/>
              </a:lnSpc>
              <a:spcBef>
                <a:spcPts val="0"/>
              </a:spcBef>
              <a:spcAft>
                <a:spcPts val="0"/>
              </a:spcAft>
              <a:buClr>
                <a:schemeClr val="dk1"/>
              </a:buClr>
              <a:buSzPts val="1400"/>
              <a:buFont typeface="Arial"/>
              <a:buAutoNum type="arabicPeriod"/>
            </a:pPr>
            <a:r>
              <a:rPr lang="en-ID" sz="1200" dirty="0" err="1">
                <a:solidFill>
                  <a:schemeClr val="dk1"/>
                </a:solidFill>
                <a:latin typeface="Rubik"/>
                <a:ea typeface="Rubik"/>
                <a:cs typeface="Rubik"/>
                <a:sym typeface="Rubik"/>
              </a:rPr>
              <a:t>Variabel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Numerik</a:t>
            </a:r>
            <a:r>
              <a:rPr lang="en-ID" sz="1200" dirty="0">
                <a:solidFill>
                  <a:schemeClr val="dk1"/>
                </a:solidFill>
                <a:latin typeface="Rubik"/>
                <a:ea typeface="Rubik"/>
                <a:cs typeface="Rubik"/>
                <a:sym typeface="Rubik"/>
              </a:rPr>
              <a:t> : ['</a:t>
            </a:r>
            <a:r>
              <a:rPr lang="en-ID" sz="1200" dirty="0" err="1">
                <a:solidFill>
                  <a:schemeClr val="dk1"/>
                </a:solidFill>
                <a:latin typeface="Rubik"/>
                <a:ea typeface="Rubik"/>
                <a:cs typeface="Rubik"/>
                <a:sym typeface="Rubik"/>
              </a:rPr>
              <a:t>loan_amnt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installment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annual_inc</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dti</a:t>
            </a:r>
            <a:r>
              <a:rPr lang="en-ID" sz="1200" dirty="0">
                <a:solidFill>
                  <a:schemeClr val="dk1"/>
                </a:solidFill>
                <a:latin typeface="Rubik"/>
                <a:ea typeface="Rubik"/>
                <a:cs typeface="Rubik"/>
                <a:sym typeface="Rubik"/>
              </a:rPr>
              <a:t>', 'delinq_2yrs', 'inq_last_6mths', '</a:t>
            </a:r>
            <a:r>
              <a:rPr lang="en-ID" sz="1200" dirty="0" err="1">
                <a:solidFill>
                  <a:schemeClr val="dk1"/>
                </a:solidFill>
                <a:latin typeface="Rubik"/>
                <a:ea typeface="Rubik"/>
                <a:cs typeface="Rubik"/>
                <a:sym typeface="Rubik"/>
              </a:rPr>
              <a:t>pub_rec</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revol_util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total_acc</a:t>
            </a:r>
            <a:r>
              <a:rPr lang="en-ID" sz="1200" dirty="0">
                <a:solidFill>
                  <a:schemeClr val="dk1"/>
                </a:solidFill>
                <a:latin typeface="Rubik"/>
                <a:ea typeface="Rubik"/>
                <a:cs typeface="Rubik"/>
                <a:sym typeface="Rubik"/>
              </a:rPr>
              <a:t>']</a:t>
            </a:r>
          </a:p>
          <a:p>
            <a:pPr marL="228600" marR="0" lvl="0" indent="-228600" algn="l" rtl="0">
              <a:lnSpc>
                <a:spcPct val="150000"/>
              </a:lnSpc>
              <a:spcBef>
                <a:spcPts val="0"/>
              </a:spcBef>
              <a:spcAft>
                <a:spcPts val="0"/>
              </a:spcAft>
              <a:buClr>
                <a:schemeClr val="dk1"/>
              </a:buClr>
              <a:buSzPts val="1400"/>
              <a:buFont typeface="Arial"/>
              <a:buAutoNum type="arabicPeriod"/>
            </a:pPr>
            <a:r>
              <a:rPr lang="en-ID" sz="1200" dirty="0" err="1">
                <a:solidFill>
                  <a:schemeClr val="dk1"/>
                </a:solidFill>
                <a:latin typeface="Rubik"/>
                <a:ea typeface="Rubik"/>
                <a:cs typeface="Rubik"/>
                <a:sym typeface="Rubik"/>
              </a:rPr>
              <a:t>Variabel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Kategorikal</a:t>
            </a:r>
            <a:r>
              <a:rPr lang="en-ID" sz="1200" dirty="0">
                <a:solidFill>
                  <a:schemeClr val="dk1"/>
                </a:solidFill>
                <a:latin typeface="Rubik"/>
                <a:ea typeface="Rubik"/>
                <a:cs typeface="Rubik"/>
                <a:sym typeface="Rubik"/>
              </a:rPr>
              <a:t> : </a:t>
            </a:r>
            <a:r>
              <a:rPr lang="en-US" sz="1200" dirty="0">
                <a:solidFill>
                  <a:schemeClr val="dk1"/>
                </a:solidFill>
                <a:latin typeface="Rubik"/>
                <a:ea typeface="Rubik"/>
                <a:cs typeface="Rubik"/>
                <a:sym typeface="Rubik"/>
              </a:rPr>
              <a:t>['term', 'grade', '</a:t>
            </a:r>
            <a:r>
              <a:rPr lang="en-US" sz="1200" dirty="0" err="1">
                <a:solidFill>
                  <a:schemeClr val="dk1"/>
                </a:solidFill>
                <a:latin typeface="Rubik"/>
                <a:ea typeface="Rubik"/>
                <a:cs typeface="Rubik"/>
                <a:sym typeface="Rubik"/>
              </a:rPr>
              <a:t>emp_length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home_ownership</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verification_status</a:t>
            </a:r>
            <a:r>
              <a:rPr lang="en-US" sz="1200" dirty="0">
                <a:solidFill>
                  <a:schemeClr val="dk1"/>
                </a:solidFill>
                <a:latin typeface="Rubik"/>
                <a:ea typeface="Rubik"/>
                <a:cs typeface="Rubik"/>
                <a:sym typeface="Rubik"/>
              </a:rPr>
              <a:t>', 'purpose', '</a:t>
            </a:r>
            <a:r>
              <a:rPr lang="en-US" sz="1200" dirty="0" err="1">
                <a:solidFill>
                  <a:schemeClr val="dk1"/>
                </a:solidFill>
                <a:latin typeface="Rubik"/>
                <a:ea typeface="Rubik"/>
                <a:cs typeface="Rubik"/>
                <a:sym typeface="Rubik"/>
              </a:rPr>
              <a:t>addr_state</a:t>
            </a:r>
            <a:r>
              <a:rPr lang="en-US" sz="1200" dirty="0">
                <a:solidFill>
                  <a:schemeClr val="dk1"/>
                </a:solidFill>
                <a:latin typeface="Rubik"/>
                <a:ea typeface="Rubik"/>
                <a:cs typeface="Rubik"/>
                <a:sym typeface="Rubik"/>
              </a:rPr>
              <a:t>']</a:t>
            </a:r>
            <a:endParaRPr sz="1200" dirty="0">
              <a:solidFill>
                <a:schemeClr val="dk1"/>
              </a:solidFill>
              <a:latin typeface="Rubik"/>
              <a:ea typeface="Rubik"/>
              <a:cs typeface="Rubik"/>
              <a:sym typeface="Rubik"/>
            </a:endParaRPr>
          </a:p>
        </p:txBody>
      </p:sp>
      <p:pic>
        <p:nvPicPr>
          <p:cNvPr id="2" name="Google Shape;104;p17">
            <a:extLst>
              <a:ext uri="{FF2B5EF4-FFF2-40B4-BE49-F238E27FC236}">
                <a16:creationId xmlns:a16="http://schemas.microsoft.com/office/drawing/2014/main" id="{AB4104B4-5DAB-F066-81EF-315447983921}"/>
              </a:ext>
            </a:extLst>
          </p:cNvPr>
          <p:cNvPicPr preferRelativeResize="0">
            <a:picLocks noChangeAspect="1"/>
          </p:cNvPicPr>
          <p:nvPr/>
        </p:nvPicPr>
        <p:blipFill>
          <a:blip r:embed="rId5">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FD5A4638-18A9-6E03-9BC1-9904A4E39FAA}"/>
            </a:ext>
          </a:extLst>
        </p:cNvPr>
        <p:cNvGrpSpPr/>
        <p:nvPr/>
      </p:nvGrpSpPr>
      <p:grpSpPr>
        <a:xfrm>
          <a:off x="0" y="0"/>
          <a:ext cx="0" cy="0"/>
          <a:chOff x="0" y="0"/>
          <a:chExt cx="0" cy="0"/>
        </a:xfrm>
      </p:grpSpPr>
      <p:pic>
        <p:nvPicPr>
          <p:cNvPr id="135" name="Google Shape;135;p21">
            <a:extLst>
              <a:ext uri="{FF2B5EF4-FFF2-40B4-BE49-F238E27FC236}">
                <a16:creationId xmlns:a16="http://schemas.microsoft.com/office/drawing/2014/main" id="{69CF2440-6E4D-05DC-04F2-D6499E3AF2C1}"/>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6" name="Google Shape;136;p21">
            <a:extLst>
              <a:ext uri="{FF2B5EF4-FFF2-40B4-BE49-F238E27FC236}">
                <a16:creationId xmlns:a16="http://schemas.microsoft.com/office/drawing/2014/main" id="{A825FBE2-729F-064F-E6F1-A26853B594FF}"/>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7" name="Google Shape;137;p21">
            <a:extLst>
              <a:ext uri="{FF2B5EF4-FFF2-40B4-BE49-F238E27FC236}">
                <a16:creationId xmlns:a16="http://schemas.microsoft.com/office/drawing/2014/main" id="{1D14C932-7E12-D94E-EA31-03CDA76F87DD}"/>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Exploratory </a:t>
            </a:r>
            <a:r>
              <a:rPr lang="en" sz="2700" b="1">
                <a:solidFill>
                  <a:schemeClr val="accent5"/>
                </a:solidFill>
                <a:latin typeface="Rubik"/>
                <a:ea typeface="Rubik"/>
                <a:cs typeface="Rubik"/>
                <a:sym typeface="Rubik"/>
              </a:rPr>
              <a:t>Data Analysis</a:t>
            </a:r>
            <a:endParaRPr sz="2700" b="1">
              <a:solidFill>
                <a:schemeClr val="accent5"/>
              </a:solidFill>
              <a:latin typeface="Rubik"/>
              <a:ea typeface="Rubik"/>
              <a:cs typeface="Rubik"/>
              <a:sym typeface="Rubik"/>
            </a:endParaRPr>
          </a:p>
        </p:txBody>
      </p:sp>
      <p:sp>
        <p:nvSpPr>
          <p:cNvPr id="138" name="Google Shape;138;p21">
            <a:extLst>
              <a:ext uri="{FF2B5EF4-FFF2-40B4-BE49-F238E27FC236}">
                <a16:creationId xmlns:a16="http://schemas.microsoft.com/office/drawing/2014/main" id="{B8DAC378-626D-7F13-5D36-421127432ED3}"/>
              </a:ext>
            </a:extLst>
          </p:cNvPr>
          <p:cNvSpPr txBox="1"/>
          <p:nvPr/>
        </p:nvSpPr>
        <p:spPr>
          <a:xfrm>
            <a:off x="340500" y="912550"/>
            <a:ext cx="8463000" cy="646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ANALISIS UNIVARIAT VARIABEL NUMERIK</a:t>
            </a:r>
          </a:p>
        </p:txBody>
      </p:sp>
      <p:pic>
        <p:nvPicPr>
          <p:cNvPr id="3" name="Picture 2">
            <a:extLst>
              <a:ext uri="{FF2B5EF4-FFF2-40B4-BE49-F238E27FC236}">
                <a16:creationId xmlns:a16="http://schemas.microsoft.com/office/drawing/2014/main" id="{85FEE5AB-7182-3151-C2DF-4ABC7299BFCF}"/>
              </a:ext>
            </a:extLst>
          </p:cNvPr>
          <p:cNvPicPr>
            <a:picLocks noChangeAspect="1"/>
          </p:cNvPicPr>
          <p:nvPr/>
        </p:nvPicPr>
        <p:blipFill>
          <a:blip r:embed="rId5"/>
          <a:stretch>
            <a:fillRect/>
          </a:stretch>
        </p:blipFill>
        <p:spPr>
          <a:xfrm>
            <a:off x="174881" y="3417451"/>
            <a:ext cx="4320000" cy="1425185"/>
          </a:xfrm>
          <a:prstGeom prst="rect">
            <a:avLst/>
          </a:prstGeom>
        </p:spPr>
      </p:pic>
      <p:pic>
        <p:nvPicPr>
          <p:cNvPr id="5" name="Picture 4">
            <a:extLst>
              <a:ext uri="{FF2B5EF4-FFF2-40B4-BE49-F238E27FC236}">
                <a16:creationId xmlns:a16="http://schemas.microsoft.com/office/drawing/2014/main" id="{6439A262-1168-0EF6-3430-438AFD8F5C93}"/>
              </a:ext>
            </a:extLst>
          </p:cNvPr>
          <p:cNvPicPr>
            <a:picLocks noChangeAspect="1"/>
          </p:cNvPicPr>
          <p:nvPr/>
        </p:nvPicPr>
        <p:blipFill>
          <a:blip r:embed="rId6"/>
          <a:stretch>
            <a:fillRect/>
          </a:stretch>
        </p:blipFill>
        <p:spPr>
          <a:xfrm>
            <a:off x="174881" y="1695126"/>
            <a:ext cx="4320000" cy="1423252"/>
          </a:xfrm>
          <a:prstGeom prst="rect">
            <a:avLst/>
          </a:prstGeom>
        </p:spPr>
      </p:pic>
      <p:pic>
        <p:nvPicPr>
          <p:cNvPr id="7" name="Picture 6">
            <a:extLst>
              <a:ext uri="{FF2B5EF4-FFF2-40B4-BE49-F238E27FC236}">
                <a16:creationId xmlns:a16="http://schemas.microsoft.com/office/drawing/2014/main" id="{DFB7CD1B-4D82-0B29-82B0-0E14D7CD2225}"/>
              </a:ext>
            </a:extLst>
          </p:cNvPr>
          <p:cNvPicPr>
            <a:picLocks noChangeAspect="1"/>
          </p:cNvPicPr>
          <p:nvPr/>
        </p:nvPicPr>
        <p:blipFill>
          <a:blip r:embed="rId7"/>
          <a:stretch>
            <a:fillRect/>
          </a:stretch>
        </p:blipFill>
        <p:spPr>
          <a:xfrm>
            <a:off x="4594033" y="1691403"/>
            <a:ext cx="4320000" cy="1425185"/>
          </a:xfrm>
          <a:prstGeom prst="rect">
            <a:avLst/>
          </a:prstGeom>
        </p:spPr>
      </p:pic>
      <p:pic>
        <p:nvPicPr>
          <p:cNvPr id="9" name="Picture 8">
            <a:extLst>
              <a:ext uri="{FF2B5EF4-FFF2-40B4-BE49-F238E27FC236}">
                <a16:creationId xmlns:a16="http://schemas.microsoft.com/office/drawing/2014/main" id="{A5303E98-10AA-B94B-A8AF-58E995E8A99E}"/>
              </a:ext>
            </a:extLst>
          </p:cNvPr>
          <p:cNvPicPr>
            <a:picLocks noChangeAspect="1"/>
          </p:cNvPicPr>
          <p:nvPr/>
        </p:nvPicPr>
        <p:blipFill>
          <a:blip r:embed="rId8"/>
          <a:stretch>
            <a:fillRect/>
          </a:stretch>
        </p:blipFill>
        <p:spPr>
          <a:xfrm>
            <a:off x="4594033" y="3417452"/>
            <a:ext cx="4320000" cy="1425185"/>
          </a:xfrm>
          <a:prstGeom prst="rect">
            <a:avLst/>
          </a:prstGeom>
        </p:spPr>
      </p:pic>
      <p:pic>
        <p:nvPicPr>
          <p:cNvPr id="2" name="Google Shape;104;p17">
            <a:extLst>
              <a:ext uri="{FF2B5EF4-FFF2-40B4-BE49-F238E27FC236}">
                <a16:creationId xmlns:a16="http://schemas.microsoft.com/office/drawing/2014/main" id="{AAA0C647-F918-EC77-4691-A0F11E4542BB}"/>
              </a:ext>
            </a:extLst>
          </p:cNvPr>
          <p:cNvPicPr preferRelativeResize="0">
            <a:picLocks noChangeAspect="1"/>
          </p:cNvPicPr>
          <p:nvPr/>
        </p:nvPicPr>
        <p:blipFill>
          <a:blip r:embed="rId9">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28665643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9E89F1F5-AB23-97BB-A444-A47FE69B6FEA}"/>
            </a:ext>
          </a:extLst>
        </p:cNvPr>
        <p:cNvGrpSpPr/>
        <p:nvPr/>
      </p:nvGrpSpPr>
      <p:grpSpPr>
        <a:xfrm>
          <a:off x="0" y="0"/>
          <a:ext cx="0" cy="0"/>
          <a:chOff x="0" y="0"/>
          <a:chExt cx="0" cy="0"/>
        </a:xfrm>
      </p:grpSpPr>
      <p:pic>
        <p:nvPicPr>
          <p:cNvPr id="135" name="Google Shape;135;p21">
            <a:extLst>
              <a:ext uri="{FF2B5EF4-FFF2-40B4-BE49-F238E27FC236}">
                <a16:creationId xmlns:a16="http://schemas.microsoft.com/office/drawing/2014/main" id="{747B5A65-1336-A0A4-8CDF-A0852CE3739E}"/>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6" name="Google Shape;136;p21">
            <a:extLst>
              <a:ext uri="{FF2B5EF4-FFF2-40B4-BE49-F238E27FC236}">
                <a16:creationId xmlns:a16="http://schemas.microsoft.com/office/drawing/2014/main" id="{18180ED6-0D01-EA0D-EC06-8613C039ED2C}"/>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7" name="Google Shape;137;p21">
            <a:extLst>
              <a:ext uri="{FF2B5EF4-FFF2-40B4-BE49-F238E27FC236}">
                <a16:creationId xmlns:a16="http://schemas.microsoft.com/office/drawing/2014/main" id="{CCC6BBE7-EF1E-60D8-74C1-6DC6596A3116}"/>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Exploratory </a:t>
            </a:r>
            <a:r>
              <a:rPr lang="en" sz="2700" b="1">
                <a:solidFill>
                  <a:schemeClr val="accent5"/>
                </a:solidFill>
                <a:latin typeface="Rubik"/>
                <a:ea typeface="Rubik"/>
                <a:cs typeface="Rubik"/>
                <a:sym typeface="Rubik"/>
              </a:rPr>
              <a:t>Data Analysis</a:t>
            </a:r>
            <a:endParaRPr sz="2700" b="1">
              <a:solidFill>
                <a:schemeClr val="accent5"/>
              </a:solidFill>
              <a:latin typeface="Rubik"/>
              <a:ea typeface="Rubik"/>
              <a:cs typeface="Rubik"/>
              <a:sym typeface="Rubik"/>
            </a:endParaRPr>
          </a:p>
        </p:txBody>
      </p:sp>
      <p:sp>
        <p:nvSpPr>
          <p:cNvPr id="138" name="Google Shape;138;p21">
            <a:extLst>
              <a:ext uri="{FF2B5EF4-FFF2-40B4-BE49-F238E27FC236}">
                <a16:creationId xmlns:a16="http://schemas.microsoft.com/office/drawing/2014/main" id="{A44C4A33-4B21-6DF0-C539-D31F33D779B2}"/>
              </a:ext>
            </a:extLst>
          </p:cNvPr>
          <p:cNvSpPr txBox="1"/>
          <p:nvPr/>
        </p:nvSpPr>
        <p:spPr>
          <a:xfrm>
            <a:off x="340500" y="912550"/>
            <a:ext cx="8463000" cy="646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ANALISIS BIVARIAT VARIABEL NUMERIK</a:t>
            </a:r>
          </a:p>
        </p:txBody>
      </p:sp>
      <p:pic>
        <p:nvPicPr>
          <p:cNvPr id="4" name="Picture 3">
            <a:extLst>
              <a:ext uri="{FF2B5EF4-FFF2-40B4-BE49-F238E27FC236}">
                <a16:creationId xmlns:a16="http://schemas.microsoft.com/office/drawing/2014/main" id="{7EEA27A5-7D2B-16A2-E969-AFD056C54780}"/>
              </a:ext>
            </a:extLst>
          </p:cNvPr>
          <p:cNvPicPr>
            <a:picLocks noChangeAspect="1"/>
          </p:cNvPicPr>
          <p:nvPr/>
        </p:nvPicPr>
        <p:blipFill>
          <a:blip r:embed="rId5"/>
          <a:stretch>
            <a:fillRect/>
          </a:stretch>
        </p:blipFill>
        <p:spPr>
          <a:xfrm>
            <a:off x="1152419" y="1433103"/>
            <a:ext cx="2836230" cy="1800000"/>
          </a:xfrm>
          <a:prstGeom prst="rect">
            <a:avLst/>
          </a:prstGeom>
        </p:spPr>
      </p:pic>
      <p:pic>
        <p:nvPicPr>
          <p:cNvPr id="8" name="Picture 7">
            <a:extLst>
              <a:ext uri="{FF2B5EF4-FFF2-40B4-BE49-F238E27FC236}">
                <a16:creationId xmlns:a16="http://schemas.microsoft.com/office/drawing/2014/main" id="{8E14F515-9DB4-76C5-FFD2-5E8CA235134D}"/>
              </a:ext>
            </a:extLst>
          </p:cNvPr>
          <p:cNvPicPr>
            <a:picLocks noChangeAspect="1"/>
          </p:cNvPicPr>
          <p:nvPr/>
        </p:nvPicPr>
        <p:blipFill>
          <a:blip r:embed="rId6"/>
          <a:stretch>
            <a:fillRect/>
          </a:stretch>
        </p:blipFill>
        <p:spPr>
          <a:xfrm>
            <a:off x="4800567" y="1436835"/>
            <a:ext cx="2811064" cy="1800000"/>
          </a:xfrm>
          <a:prstGeom prst="rect">
            <a:avLst/>
          </a:prstGeom>
        </p:spPr>
      </p:pic>
      <p:pic>
        <p:nvPicPr>
          <p:cNvPr id="11" name="Picture 10">
            <a:extLst>
              <a:ext uri="{FF2B5EF4-FFF2-40B4-BE49-F238E27FC236}">
                <a16:creationId xmlns:a16="http://schemas.microsoft.com/office/drawing/2014/main" id="{4EAF3614-7DEA-4B86-4E95-228E890167BB}"/>
              </a:ext>
            </a:extLst>
          </p:cNvPr>
          <p:cNvPicPr>
            <a:picLocks noChangeAspect="1"/>
          </p:cNvPicPr>
          <p:nvPr/>
        </p:nvPicPr>
        <p:blipFill>
          <a:blip r:embed="rId7"/>
          <a:stretch>
            <a:fillRect/>
          </a:stretch>
        </p:blipFill>
        <p:spPr>
          <a:xfrm>
            <a:off x="4838865" y="3233103"/>
            <a:ext cx="2734468" cy="1800000"/>
          </a:xfrm>
          <a:prstGeom prst="rect">
            <a:avLst/>
          </a:prstGeom>
        </p:spPr>
      </p:pic>
      <p:pic>
        <p:nvPicPr>
          <p:cNvPr id="13" name="Picture 12">
            <a:extLst>
              <a:ext uri="{FF2B5EF4-FFF2-40B4-BE49-F238E27FC236}">
                <a16:creationId xmlns:a16="http://schemas.microsoft.com/office/drawing/2014/main" id="{73300A3A-0020-7FCD-FD45-31CE9204F3C8}"/>
              </a:ext>
            </a:extLst>
          </p:cNvPr>
          <p:cNvPicPr>
            <a:picLocks noChangeAspect="1"/>
          </p:cNvPicPr>
          <p:nvPr/>
        </p:nvPicPr>
        <p:blipFill>
          <a:blip r:embed="rId8"/>
          <a:stretch>
            <a:fillRect/>
          </a:stretch>
        </p:blipFill>
        <p:spPr>
          <a:xfrm>
            <a:off x="1227920" y="3288302"/>
            <a:ext cx="2760729" cy="1800000"/>
          </a:xfrm>
          <a:prstGeom prst="rect">
            <a:avLst/>
          </a:prstGeom>
        </p:spPr>
      </p:pic>
      <p:pic>
        <p:nvPicPr>
          <p:cNvPr id="2" name="Google Shape;104;p17">
            <a:extLst>
              <a:ext uri="{FF2B5EF4-FFF2-40B4-BE49-F238E27FC236}">
                <a16:creationId xmlns:a16="http://schemas.microsoft.com/office/drawing/2014/main" id="{536B3A15-5904-8935-6DEE-A5203D9E2224}"/>
              </a:ext>
            </a:extLst>
          </p:cNvPr>
          <p:cNvPicPr preferRelativeResize="0">
            <a:picLocks noChangeAspect="1"/>
          </p:cNvPicPr>
          <p:nvPr/>
        </p:nvPicPr>
        <p:blipFill>
          <a:blip r:embed="rId9">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24204501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117FC49B-CB3E-9127-CF10-338FF4194B31}"/>
            </a:ext>
          </a:extLst>
        </p:cNvPr>
        <p:cNvGrpSpPr/>
        <p:nvPr/>
      </p:nvGrpSpPr>
      <p:grpSpPr>
        <a:xfrm>
          <a:off x="0" y="0"/>
          <a:ext cx="0" cy="0"/>
          <a:chOff x="0" y="0"/>
          <a:chExt cx="0" cy="0"/>
        </a:xfrm>
      </p:grpSpPr>
      <p:pic>
        <p:nvPicPr>
          <p:cNvPr id="135" name="Google Shape;135;p21">
            <a:extLst>
              <a:ext uri="{FF2B5EF4-FFF2-40B4-BE49-F238E27FC236}">
                <a16:creationId xmlns:a16="http://schemas.microsoft.com/office/drawing/2014/main" id="{EE7B449A-E652-6583-EC3E-1F116A265A8F}"/>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6" name="Google Shape;136;p21">
            <a:extLst>
              <a:ext uri="{FF2B5EF4-FFF2-40B4-BE49-F238E27FC236}">
                <a16:creationId xmlns:a16="http://schemas.microsoft.com/office/drawing/2014/main" id="{FB72F4E9-9C79-D59E-0A99-6C337A5F441C}"/>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7" name="Google Shape;137;p21">
            <a:extLst>
              <a:ext uri="{FF2B5EF4-FFF2-40B4-BE49-F238E27FC236}">
                <a16:creationId xmlns:a16="http://schemas.microsoft.com/office/drawing/2014/main" id="{F35F058A-8289-7C98-423E-1A04F082D732}"/>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Exploratory </a:t>
            </a:r>
            <a:r>
              <a:rPr lang="en" sz="2700" b="1">
                <a:solidFill>
                  <a:schemeClr val="accent5"/>
                </a:solidFill>
                <a:latin typeface="Rubik"/>
                <a:ea typeface="Rubik"/>
                <a:cs typeface="Rubik"/>
                <a:sym typeface="Rubik"/>
              </a:rPr>
              <a:t>Data Analysis</a:t>
            </a:r>
            <a:endParaRPr sz="2700" b="1">
              <a:solidFill>
                <a:schemeClr val="accent5"/>
              </a:solidFill>
              <a:latin typeface="Rubik"/>
              <a:ea typeface="Rubik"/>
              <a:cs typeface="Rubik"/>
              <a:sym typeface="Rubik"/>
            </a:endParaRPr>
          </a:p>
        </p:txBody>
      </p:sp>
      <p:sp>
        <p:nvSpPr>
          <p:cNvPr id="138" name="Google Shape;138;p21">
            <a:extLst>
              <a:ext uri="{FF2B5EF4-FFF2-40B4-BE49-F238E27FC236}">
                <a16:creationId xmlns:a16="http://schemas.microsoft.com/office/drawing/2014/main" id="{87DA23BA-EACA-8C7B-7E9B-CDC99ACEB30A}"/>
              </a:ext>
            </a:extLst>
          </p:cNvPr>
          <p:cNvSpPr txBox="1"/>
          <p:nvPr/>
        </p:nvSpPr>
        <p:spPr>
          <a:xfrm>
            <a:off x="340500" y="912550"/>
            <a:ext cx="8463000" cy="646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ANALISIS BIVARIAT VARIABEL KATEGORIKAL</a:t>
            </a:r>
          </a:p>
        </p:txBody>
      </p:sp>
      <p:pic>
        <p:nvPicPr>
          <p:cNvPr id="3" name="Picture 2">
            <a:extLst>
              <a:ext uri="{FF2B5EF4-FFF2-40B4-BE49-F238E27FC236}">
                <a16:creationId xmlns:a16="http://schemas.microsoft.com/office/drawing/2014/main" id="{50A35579-9268-8917-FF23-88113A8931F3}"/>
              </a:ext>
            </a:extLst>
          </p:cNvPr>
          <p:cNvPicPr>
            <a:picLocks noChangeAspect="1"/>
          </p:cNvPicPr>
          <p:nvPr/>
        </p:nvPicPr>
        <p:blipFill>
          <a:blip r:embed="rId5"/>
          <a:stretch>
            <a:fillRect/>
          </a:stretch>
        </p:blipFill>
        <p:spPr>
          <a:xfrm>
            <a:off x="638978" y="1424154"/>
            <a:ext cx="3600000" cy="1786898"/>
          </a:xfrm>
          <a:prstGeom prst="rect">
            <a:avLst/>
          </a:prstGeom>
        </p:spPr>
      </p:pic>
      <p:pic>
        <p:nvPicPr>
          <p:cNvPr id="6" name="Picture 5">
            <a:extLst>
              <a:ext uri="{FF2B5EF4-FFF2-40B4-BE49-F238E27FC236}">
                <a16:creationId xmlns:a16="http://schemas.microsoft.com/office/drawing/2014/main" id="{B518F9C4-88A5-0C82-73AB-DBAB760E3B37}"/>
              </a:ext>
            </a:extLst>
          </p:cNvPr>
          <p:cNvPicPr>
            <a:picLocks noChangeAspect="1"/>
          </p:cNvPicPr>
          <p:nvPr/>
        </p:nvPicPr>
        <p:blipFill>
          <a:blip r:embed="rId6"/>
          <a:stretch>
            <a:fillRect/>
          </a:stretch>
        </p:blipFill>
        <p:spPr>
          <a:xfrm>
            <a:off x="638978" y="3176449"/>
            <a:ext cx="3600000" cy="1787906"/>
          </a:xfrm>
          <a:prstGeom prst="rect">
            <a:avLst/>
          </a:prstGeom>
        </p:spPr>
      </p:pic>
      <p:pic>
        <p:nvPicPr>
          <p:cNvPr id="9" name="Picture 8">
            <a:extLst>
              <a:ext uri="{FF2B5EF4-FFF2-40B4-BE49-F238E27FC236}">
                <a16:creationId xmlns:a16="http://schemas.microsoft.com/office/drawing/2014/main" id="{B7AF46A6-39BB-F9AB-47DA-BC563DAC8DC7}"/>
              </a:ext>
            </a:extLst>
          </p:cNvPr>
          <p:cNvPicPr>
            <a:picLocks noChangeAspect="1"/>
          </p:cNvPicPr>
          <p:nvPr/>
        </p:nvPicPr>
        <p:blipFill>
          <a:blip r:embed="rId7"/>
          <a:stretch>
            <a:fillRect/>
          </a:stretch>
        </p:blipFill>
        <p:spPr>
          <a:xfrm>
            <a:off x="4737254" y="1385087"/>
            <a:ext cx="3600000" cy="1785890"/>
          </a:xfrm>
          <a:prstGeom prst="rect">
            <a:avLst/>
          </a:prstGeom>
        </p:spPr>
      </p:pic>
      <p:pic>
        <p:nvPicPr>
          <p:cNvPr id="12" name="Picture 11">
            <a:extLst>
              <a:ext uri="{FF2B5EF4-FFF2-40B4-BE49-F238E27FC236}">
                <a16:creationId xmlns:a16="http://schemas.microsoft.com/office/drawing/2014/main" id="{8D9D84B0-F859-B4CC-754F-8F50D6E81DD8}"/>
              </a:ext>
            </a:extLst>
          </p:cNvPr>
          <p:cNvPicPr>
            <a:picLocks noChangeAspect="1"/>
          </p:cNvPicPr>
          <p:nvPr/>
        </p:nvPicPr>
        <p:blipFill>
          <a:blip r:embed="rId8"/>
          <a:stretch>
            <a:fillRect/>
          </a:stretch>
        </p:blipFill>
        <p:spPr>
          <a:xfrm>
            <a:off x="4737254" y="3170977"/>
            <a:ext cx="3600000" cy="1786898"/>
          </a:xfrm>
          <a:prstGeom prst="rect">
            <a:avLst/>
          </a:prstGeom>
        </p:spPr>
      </p:pic>
      <p:pic>
        <p:nvPicPr>
          <p:cNvPr id="2" name="Google Shape;104;p17">
            <a:extLst>
              <a:ext uri="{FF2B5EF4-FFF2-40B4-BE49-F238E27FC236}">
                <a16:creationId xmlns:a16="http://schemas.microsoft.com/office/drawing/2014/main" id="{F87C1261-2B71-55D4-D76C-9C71BC16090A}"/>
              </a:ext>
            </a:extLst>
          </p:cNvPr>
          <p:cNvPicPr preferRelativeResize="0">
            <a:picLocks noChangeAspect="1"/>
          </p:cNvPicPr>
          <p:nvPr/>
        </p:nvPicPr>
        <p:blipFill>
          <a:blip r:embed="rId9">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3136568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a:extLst>
            <a:ext uri="{FF2B5EF4-FFF2-40B4-BE49-F238E27FC236}">
              <a16:creationId xmlns:a16="http://schemas.microsoft.com/office/drawing/2014/main" id="{5DB7F574-CEE3-F022-81EB-C349E333031F}"/>
            </a:ext>
          </a:extLst>
        </p:cNvPr>
        <p:cNvGrpSpPr/>
        <p:nvPr/>
      </p:nvGrpSpPr>
      <p:grpSpPr>
        <a:xfrm>
          <a:off x="0" y="0"/>
          <a:ext cx="0" cy="0"/>
          <a:chOff x="0" y="0"/>
          <a:chExt cx="0" cy="0"/>
        </a:xfrm>
      </p:grpSpPr>
      <p:pic>
        <p:nvPicPr>
          <p:cNvPr id="135" name="Google Shape;135;p21">
            <a:extLst>
              <a:ext uri="{FF2B5EF4-FFF2-40B4-BE49-F238E27FC236}">
                <a16:creationId xmlns:a16="http://schemas.microsoft.com/office/drawing/2014/main" id="{A4318288-8031-4E31-8AA7-5E9354E95966}"/>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6" name="Google Shape;136;p21">
            <a:extLst>
              <a:ext uri="{FF2B5EF4-FFF2-40B4-BE49-F238E27FC236}">
                <a16:creationId xmlns:a16="http://schemas.microsoft.com/office/drawing/2014/main" id="{329430B5-4620-0F0B-9328-C9FFDA9D657B}"/>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7" name="Google Shape;137;p21">
            <a:extLst>
              <a:ext uri="{FF2B5EF4-FFF2-40B4-BE49-F238E27FC236}">
                <a16:creationId xmlns:a16="http://schemas.microsoft.com/office/drawing/2014/main" id="{DCE8E482-B110-ED4D-F588-6B52D2E9FCE4}"/>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Exploratory </a:t>
            </a:r>
            <a:r>
              <a:rPr lang="en" sz="2700" b="1">
                <a:solidFill>
                  <a:schemeClr val="accent5"/>
                </a:solidFill>
                <a:latin typeface="Rubik"/>
                <a:ea typeface="Rubik"/>
                <a:cs typeface="Rubik"/>
                <a:sym typeface="Rubik"/>
              </a:rPr>
              <a:t>Data Analysis</a:t>
            </a:r>
            <a:endParaRPr sz="2700" b="1">
              <a:solidFill>
                <a:schemeClr val="accent5"/>
              </a:solidFill>
              <a:latin typeface="Rubik"/>
              <a:ea typeface="Rubik"/>
              <a:cs typeface="Rubik"/>
              <a:sym typeface="Rubik"/>
            </a:endParaRPr>
          </a:p>
        </p:txBody>
      </p:sp>
      <p:sp>
        <p:nvSpPr>
          <p:cNvPr id="138" name="Google Shape;138;p21">
            <a:extLst>
              <a:ext uri="{FF2B5EF4-FFF2-40B4-BE49-F238E27FC236}">
                <a16:creationId xmlns:a16="http://schemas.microsoft.com/office/drawing/2014/main" id="{60C212B3-933E-A041-3AF8-E769793822C4}"/>
              </a:ext>
            </a:extLst>
          </p:cNvPr>
          <p:cNvSpPr txBox="1"/>
          <p:nvPr/>
        </p:nvSpPr>
        <p:spPr>
          <a:xfrm>
            <a:off x="340500" y="912550"/>
            <a:ext cx="8463000" cy="646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MATRIKS KORELASI</a:t>
            </a:r>
          </a:p>
        </p:txBody>
      </p:sp>
      <p:pic>
        <p:nvPicPr>
          <p:cNvPr id="7" name="Picture 6">
            <a:extLst>
              <a:ext uri="{FF2B5EF4-FFF2-40B4-BE49-F238E27FC236}">
                <a16:creationId xmlns:a16="http://schemas.microsoft.com/office/drawing/2014/main" id="{2A1F736C-42BB-D522-5E68-29A4A6A546B5}"/>
              </a:ext>
            </a:extLst>
          </p:cNvPr>
          <p:cNvPicPr>
            <a:picLocks noChangeAspect="1"/>
          </p:cNvPicPr>
          <p:nvPr/>
        </p:nvPicPr>
        <p:blipFill>
          <a:blip r:embed="rId5"/>
          <a:stretch>
            <a:fillRect/>
          </a:stretch>
        </p:blipFill>
        <p:spPr>
          <a:xfrm>
            <a:off x="587870" y="1512850"/>
            <a:ext cx="3940062" cy="3684353"/>
          </a:xfrm>
          <a:prstGeom prst="rect">
            <a:avLst/>
          </a:prstGeom>
        </p:spPr>
      </p:pic>
      <p:sp>
        <p:nvSpPr>
          <p:cNvPr id="8" name="Google Shape;138;p21">
            <a:extLst>
              <a:ext uri="{FF2B5EF4-FFF2-40B4-BE49-F238E27FC236}">
                <a16:creationId xmlns:a16="http://schemas.microsoft.com/office/drawing/2014/main" id="{20BCE0BD-5F95-DD84-7D38-84E915A7E840}"/>
              </a:ext>
            </a:extLst>
          </p:cNvPr>
          <p:cNvSpPr txBox="1"/>
          <p:nvPr/>
        </p:nvSpPr>
        <p:spPr>
          <a:xfrm>
            <a:off x="4983649" y="1890845"/>
            <a:ext cx="4231500" cy="2723792"/>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Korelasi</a:t>
            </a:r>
            <a:r>
              <a:rPr lang="en-US" sz="1000" b="0" i="0" u="none" strike="noStrike" cap="none" dirty="0">
                <a:solidFill>
                  <a:srgbClr val="000000"/>
                </a:solidFill>
                <a:latin typeface="Rubik"/>
                <a:ea typeface="Rubik"/>
                <a:cs typeface="Rubik"/>
                <a:sym typeface="Rubik"/>
              </a:rPr>
              <a:t> </a:t>
            </a:r>
            <a:r>
              <a:rPr lang="en-US" sz="1000" b="0" i="0" u="none" strike="noStrike" cap="none" dirty="0" err="1">
                <a:solidFill>
                  <a:srgbClr val="000000"/>
                </a:solidFill>
                <a:latin typeface="Rubik"/>
                <a:ea typeface="Rubik"/>
                <a:cs typeface="Rubik"/>
                <a:sym typeface="Rubik"/>
              </a:rPr>
              <a:t>Credit_Risk</a:t>
            </a:r>
            <a:r>
              <a:rPr lang="en-US" sz="1000" b="0" i="0" u="none" strike="noStrike" cap="none" dirty="0">
                <a:solidFill>
                  <a:srgbClr val="000000"/>
                </a:solidFill>
                <a:latin typeface="Rubik"/>
                <a:ea typeface="Rubik"/>
                <a:cs typeface="Rubik"/>
                <a:sym typeface="Rubik"/>
              </a:rPr>
              <a:t> (Target) </a:t>
            </a:r>
            <a:r>
              <a:rPr lang="en-US" sz="1000" b="0" i="0" u="none" strike="noStrike" cap="none" dirty="0" err="1">
                <a:solidFill>
                  <a:srgbClr val="000000"/>
                </a:solidFill>
                <a:latin typeface="Rubik"/>
                <a:ea typeface="Rubik"/>
                <a:cs typeface="Rubik"/>
                <a:sym typeface="Rubik"/>
              </a:rPr>
              <a:t>dengan</a:t>
            </a:r>
            <a:r>
              <a:rPr lang="en-US" sz="1000" b="0" i="0" u="none" strike="noStrike" cap="none" dirty="0">
                <a:solidFill>
                  <a:srgbClr val="000000"/>
                </a:solidFill>
                <a:latin typeface="Rubik"/>
                <a:ea typeface="Rubik"/>
                <a:cs typeface="Rubik"/>
                <a:sym typeface="Rubik"/>
              </a:rPr>
              <a:t> </a:t>
            </a:r>
            <a:r>
              <a:rPr lang="en-US" sz="1000" b="0" i="0" u="none" strike="noStrike" cap="none" dirty="0" err="1">
                <a:solidFill>
                  <a:srgbClr val="000000"/>
                </a:solidFill>
                <a:latin typeface="Rubik"/>
                <a:ea typeface="Rubik"/>
                <a:cs typeface="Rubik"/>
                <a:sym typeface="Rubik"/>
              </a:rPr>
              <a:t>Variabel</a:t>
            </a:r>
            <a:r>
              <a:rPr lang="en-US" sz="1000" b="0" i="0" u="none" strike="noStrike" cap="none" dirty="0">
                <a:solidFill>
                  <a:srgbClr val="000000"/>
                </a:solidFill>
                <a:latin typeface="Rubik"/>
                <a:ea typeface="Rubik"/>
                <a:cs typeface="Rubik"/>
                <a:sym typeface="Rubik"/>
              </a:rPr>
              <a:t> </a:t>
            </a:r>
            <a:r>
              <a:rPr lang="en-US" sz="1000" b="0" i="0" u="none" strike="noStrike" cap="none" dirty="0" err="1">
                <a:solidFill>
                  <a:srgbClr val="000000"/>
                </a:solidFill>
                <a:latin typeface="Rubik"/>
                <a:ea typeface="Rubik"/>
                <a:cs typeface="Rubik"/>
                <a:sym typeface="Rubik"/>
              </a:rPr>
              <a:t>Numerik</a:t>
            </a:r>
            <a:r>
              <a:rPr lang="en-US" sz="1000" b="0" i="0" u="none" strike="noStrike" cap="none" dirty="0">
                <a:solidFill>
                  <a:srgbClr val="000000"/>
                </a:solidFill>
                <a:latin typeface="Rubik"/>
                <a:ea typeface="Rubik"/>
                <a:cs typeface="Rubik"/>
                <a:sym typeface="Rubik"/>
              </a:rPr>
              <a:t>:</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Credit_Risk</a:t>
            </a:r>
            <a:r>
              <a:rPr lang="en-US" sz="1000" b="0" i="0" u="none" strike="noStrike" cap="none" dirty="0">
                <a:solidFill>
                  <a:srgbClr val="000000"/>
                </a:solidFill>
                <a:latin typeface="Rubik"/>
                <a:ea typeface="Rubik"/>
                <a:cs typeface="Rubik"/>
                <a:sym typeface="Rubik"/>
              </a:rPr>
              <a:t>       	1.000000</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a:solidFill>
                  <a:srgbClr val="000000"/>
                </a:solidFill>
                <a:latin typeface="Rubik"/>
                <a:ea typeface="Rubik"/>
                <a:cs typeface="Rubik"/>
                <a:sym typeface="Rubik"/>
              </a:rPr>
              <a:t>inq_last_6mths    	0.073428</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revol_util</a:t>
            </a:r>
            <a:r>
              <a:rPr lang="en-US" sz="1000" b="0" i="0" u="none" strike="noStrike" cap="none" dirty="0">
                <a:solidFill>
                  <a:srgbClr val="000000"/>
                </a:solidFill>
                <a:latin typeface="Rubik"/>
                <a:ea typeface="Rubik"/>
                <a:cs typeface="Rubik"/>
                <a:sym typeface="Rubik"/>
              </a:rPr>
              <a:t>        		0.051858</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dti</a:t>
            </a:r>
            <a:r>
              <a:rPr lang="en-US" sz="1000" b="0" i="0" u="none" strike="noStrike" cap="none" dirty="0">
                <a:solidFill>
                  <a:srgbClr val="000000"/>
                </a:solidFill>
                <a:latin typeface="Rubik"/>
                <a:ea typeface="Rubik"/>
                <a:cs typeface="Rubik"/>
                <a:sym typeface="Rubik"/>
              </a:rPr>
              <a:t>               		0.049781</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a:solidFill>
                  <a:srgbClr val="000000"/>
                </a:solidFill>
                <a:latin typeface="Rubik"/>
                <a:ea typeface="Rubik"/>
                <a:cs typeface="Rubik"/>
                <a:sym typeface="Rubik"/>
              </a:rPr>
              <a:t>installment       		0.015956</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loan_amnt</a:t>
            </a:r>
            <a:r>
              <a:rPr lang="en-US" sz="1000" b="0" i="0" u="none" strike="noStrike" cap="none" dirty="0">
                <a:solidFill>
                  <a:srgbClr val="000000"/>
                </a:solidFill>
                <a:latin typeface="Rubik"/>
                <a:ea typeface="Rubik"/>
                <a:cs typeface="Rubik"/>
                <a:sym typeface="Rubik"/>
              </a:rPr>
              <a:t>         	0.013766</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a:solidFill>
                  <a:srgbClr val="000000"/>
                </a:solidFill>
                <a:latin typeface="Rubik"/>
                <a:ea typeface="Rubik"/>
                <a:cs typeface="Rubik"/>
                <a:sym typeface="Rubik"/>
              </a:rPr>
              <a:t>delinq_2yrs       	0.003285</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pub_rec</a:t>
            </a:r>
            <a:r>
              <a:rPr lang="en-US" sz="1000" b="0" i="0" u="none" strike="noStrike" cap="none" dirty="0">
                <a:solidFill>
                  <a:srgbClr val="000000"/>
                </a:solidFill>
                <a:latin typeface="Rubik"/>
                <a:ea typeface="Rubik"/>
                <a:cs typeface="Rubik"/>
                <a:sym typeface="Rubik"/>
              </a:rPr>
              <a:t>          		-0.008201</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total_acc</a:t>
            </a:r>
            <a:r>
              <a:rPr lang="en-US" sz="1000" b="0" i="0" u="none" strike="noStrike" cap="none" dirty="0">
                <a:solidFill>
                  <a:srgbClr val="000000"/>
                </a:solidFill>
                <a:latin typeface="Rubik"/>
                <a:ea typeface="Rubik"/>
                <a:cs typeface="Rubik"/>
                <a:sym typeface="Rubik"/>
              </a:rPr>
              <a:t>        		-0.022363</a:t>
            </a:r>
          </a:p>
          <a:p>
            <a:pPr marL="0" marR="0" lvl="0" indent="0" algn="l" rtl="0">
              <a:lnSpc>
                <a:spcPct val="150000"/>
              </a:lnSpc>
              <a:spcBef>
                <a:spcPts val="0"/>
              </a:spcBef>
              <a:spcAft>
                <a:spcPts val="0"/>
              </a:spcAft>
              <a:buClr>
                <a:srgbClr val="000000"/>
              </a:buClr>
              <a:buSzPts val="5000"/>
              <a:buFont typeface="Arial"/>
              <a:buNone/>
            </a:pPr>
            <a:r>
              <a:rPr lang="en-US" sz="1000" b="0" i="0" u="none" strike="noStrike" cap="none" dirty="0" err="1">
                <a:solidFill>
                  <a:srgbClr val="000000"/>
                </a:solidFill>
                <a:latin typeface="Rubik"/>
                <a:ea typeface="Rubik"/>
                <a:cs typeface="Rubik"/>
                <a:sym typeface="Rubik"/>
              </a:rPr>
              <a:t>annual_inc</a:t>
            </a:r>
            <a:r>
              <a:rPr lang="en-US" sz="1000" b="0" i="0" u="none" strike="noStrike" cap="none" dirty="0">
                <a:solidFill>
                  <a:srgbClr val="000000"/>
                </a:solidFill>
                <a:latin typeface="Rubik"/>
                <a:ea typeface="Rubik"/>
                <a:cs typeface="Rubik"/>
                <a:sym typeface="Rubik"/>
              </a:rPr>
              <a:t>       		-0.049626</a:t>
            </a:r>
            <a:endParaRPr sz="600" dirty="0">
              <a:solidFill>
                <a:schemeClr val="dk1"/>
              </a:solidFill>
              <a:latin typeface="Rubik"/>
              <a:ea typeface="Rubik"/>
              <a:cs typeface="Rubik"/>
              <a:sym typeface="Rubik"/>
            </a:endParaRPr>
          </a:p>
        </p:txBody>
      </p:sp>
      <p:pic>
        <p:nvPicPr>
          <p:cNvPr id="2" name="Google Shape;104;p17">
            <a:extLst>
              <a:ext uri="{FF2B5EF4-FFF2-40B4-BE49-F238E27FC236}">
                <a16:creationId xmlns:a16="http://schemas.microsoft.com/office/drawing/2014/main" id="{D7F633E2-6E58-A135-E93F-65F004C745A4}"/>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192758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4" name="Google Shape;144;p2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5" name="Google Shape;145;p22"/>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Data </a:t>
            </a:r>
            <a:r>
              <a:rPr lang="en" sz="2700" b="1">
                <a:solidFill>
                  <a:schemeClr val="accent5"/>
                </a:solidFill>
                <a:latin typeface="Rubik"/>
                <a:ea typeface="Rubik"/>
                <a:cs typeface="Rubik"/>
                <a:sym typeface="Rubik"/>
              </a:rPr>
              <a:t>Preparation</a:t>
            </a:r>
            <a:endParaRPr sz="2700" b="1">
              <a:solidFill>
                <a:schemeClr val="accent5"/>
              </a:solidFill>
              <a:latin typeface="Rubik"/>
              <a:ea typeface="Rubik"/>
              <a:cs typeface="Rubik"/>
              <a:sym typeface="Rubik"/>
            </a:endParaRPr>
          </a:p>
        </p:txBody>
      </p:sp>
      <p:sp>
        <p:nvSpPr>
          <p:cNvPr id="146" name="Google Shape;146;p22"/>
          <p:cNvSpPr txBox="1"/>
          <p:nvPr/>
        </p:nvSpPr>
        <p:spPr>
          <a:xfrm>
            <a:off x="340500" y="1335962"/>
            <a:ext cx="3977808" cy="2769959"/>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1. </a:t>
            </a:r>
            <a:r>
              <a:rPr lang="en-US" sz="2000" b="0" i="0" u="none" strike="noStrike" cap="none" dirty="0" err="1">
                <a:solidFill>
                  <a:srgbClr val="000000"/>
                </a:solidFill>
                <a:latin typeface="Rubik"/>
                <a:ea typeface="Rubik"/>
                <a:cs typeface="Rubik"/>
                <a:sym typeface="Rubik"/>
              </a:rPr>
              <a:t>Penanganan</a:t>
            </a:r>
            <a:r>
              <a:rPr lang="en-US" sz="2000" b="0" i="0" u="none" strike="noStrike" cap="none" dirty="0">
                <a:solidFill>
                  <a:srgbClr val="000000"/>
                </a:solidFill>
                <a:latin typeface="Rubik"/>
                <a:ea typeface="Rubik"/>
                <a:cs typeface="Rubik"/>
                <a:sym typeface="Rubik"/>
              </a:rPr>
              <a:t> Nilai </a:t>
            </a:r>
            <a:r>
              <a:rPr lang="en-US" sz="2000" b="0" i="0" u="none" strike="noStrike" cap="none" dirty="0" err="1">
                <a:solidFill>
                  <a:srgbClr val="000000"/>
                </a:solidFill>
                <a:latin typeface="Rubik"/>
                <a:ea typeface="Rubik"/>
                <a:cs typeface="Rubik"/>
                <a:sym typeface="Rubik"/>
              </a:rPr>
              <a:t>Hilang</a:t>
            </a:r>
            <a:r>
              <a:rPr lang="en-US" sz="2000" b="0" i="0" u="none" strike="noStrike" cap="none" dirty="0">
                <a:solidFill>
                  <a:srgbClr val="000000"/>
                </a:solidFill>
                <a:latin typeface="Rubik"/>
                <a:ea typeface="Rubik"/>
                <a:cs typeface="Rubik"/>
                <a:sym typeface="Rubik"/>
              </a:rPr>
              <a:t> (Missing Value)</a:t>
            </a:r>
            <a:endParaRPr sz="2000" b="0" i="0" u="none" strike="noStrike" cap="none" dirty="0">
              <a:solidFill>
                <a:srgbClr val="000000"/>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dirty="0">
                <a:solidFill>
                  <a:schemeClr val="dk1"/>
                </a:solidFill>
                <a:latin typeface="Rubik"/>
                <a:ea typeface="Rubik"/>
                <a:cs typeface="Rubik"/>
                <a:sym typeface="Rubik"/>
              </a:rPr>
              <a:t>Nilai </a:t>
            </a:r>
            <a:r>
              <a:rPr lang="en-ID" sz="1200" dirty="0" err="1">
                <a:solidFill>
                  <a:schemeClr val="dk1"/>
                </a:solidFill>
                <a:latin typeface="Rubik"/>
                <a:ea typeface="Rubik"/>
                <a:cs typeface="Rubik"/>
                <a:sym typeface="Rubik"/>
              </a:rPr>
              <a:t>hilang</a:t>
            </a:r>
            <a:r>
              <a:rPr lang="en-ID" sz="1200" dirty="0">
                <a:solidFill>
                  <a:schemeClr val="dk1"/>
                </a:solidFill>
                <a:latin typeface="Rubik"/>
                <a:ea typeface="Rubik"/>
                <a:cs typeface="Rubik"/>
                <a:sym typeface="Rubik"/>
              </a:rPr>
              <a:t> pada </a:t>
            </a:r>
            <a:r>
              <a:rPr lang="en-ID" sz="1200" dirty="0" err="1">
                <a:solidFill>
                  <a:schemeClr val="dk1"/>
                </a:solidFill>
                <a:latin typeface="Rubik"/>
                <a:ea typeface="Rubik"/>
                <a:cs typeface="Rubik"/>
                <a:sym typeface="Rubik"/>
              </a:rPr>
              <a:t>variabel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numerik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annual_inc</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dti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revol_util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diisi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menggunakan</a:t>
            </a:r>
            <a:r>
              <a:rPr lang="en-ID" sz="1200" dirty="0">
                <a:solidFill>
                  <a:schemeClr val="dk1"/>
                </a:solidFill>
                <a:latin typeface="Rubik"/>
                <a:ea typeface="Rubik"/>
                <a:cs typeface="Rubik"/>
                <a:sym typeface="Rubik"/>
              </a:rPr>
              <a:t> Median </a:t>
            </a:r>
            <a:r>
              <a:rPr lang="en-ID" sz="1200" dirty="0" err="1">
                <a:solidFill>
                  <a:schemeClr val="dk1"/>
                </a:solidFill>
                <a:latin typeface="Rubik"/>
                <a:ea typeface="Rubik"/>
                <a:cs typeface="Rubik"/>
                <a:sym typeface="Rubik"/>
              </a:rPr>
              <a:t>karena</a:t>
            </a:r>
            <a:r>
              <a:rPr lang="en-ID" sz="1200" dirty="0">
                <a:solidFill>
                  <a:schemeClr val="dk1"/>
                </a:solidFill>
                <a:latin typeface="Rubik"/>
                <a:ea typeface="Rubik"/>
                <a:cs typeface="Rubik"/>
                <a:sym typeface="Rubik"/>
              </a:rPr>
              <a:t> Median </a:t>
            </a:r>
            <a:r>
              <a:rPr lang="en-ID" sz="1200" dirty="0" err="1">
                <a:solidFill>
                  <a:schemeClr val="dk1"/>
                </a:solidFill>
                <a:latin typeface="Rubik"/>
                <a:ea typeface="Rubik"/>
                <a:cs typeface="Rubik"/>
                <a:sym typeface="Rubik"/>
              </a:rPr>
              <a:t>lebih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kuat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terhadap</a:t>
            </a:r>
            <a:r>
              <a:rPr lang="en-ID" sz="1200" dirty="0">
                <a:solidFill>
                  <a:schemeClr val="dk1"/>
                </a:solidFill>
                <a:latin typeface="Rubik"/>
                <a:ea typeface="Rubik"/>
                <a:cs typeface="Rubik"/>
                <a:sym typeface="Rubik"/>
              </a:rPr>
              <a:t> outlier yang </a:t>
            </a:r>
            <a:r>
              <a:rPr lang="en-ID" sz="1200" dirty="0" err="1">
                <a:solidFill>
                  <a:schemeClr val="dk1"/>
                </a:solidFill>
                <a:latin typeface="Rubik"/>
                <a:ea typeface="Rubik"/>
                <a:cs typeface="Rubik"/>
                <a:sym typeface="Rubik"/>
              </a:rPr>
              <a:t>teridentifikasi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dalam</a:t>
            </a:r>
            <a:r>
              <a:rPr lang="en-ID" sz="1200" dirty="0">
                <a:solidFill>
                  <a:schemeClr val="dk1"/>
                </a:solidFill>
                <a:latin typeface="Rubik"/>
                <a:ea typeface="Rubik"/>
                <a:cs typeface="Rubik"/>
                <a:sym typeface="Rubik"/>
              </a:rPr>
              <a:t> EDA. </a:t>
            </a:r>
            <a:r>
              <a:rPr lang="en-ID" sz="1200" dirty="0" err="1">
                <a:solidFill>
                  <a:schemeClr val="dk1"/>
                </a:solidFill>
                <a:latin typeface="Rubik"/>
                <a:ea typeface="Rubik"/>
                <a:cs typeface="Rubik"/>
                <a:sym typeface="Rubik"/>
              </a:rPr>
              <a:t>Variabel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kategorikal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diisi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menggunakan</a:t>
            </a:r>
            <a:r>
              <a:rPr lang="en-ID" sz="1200" dirty="0">
                <a:solidFill>
                  <a:schemeClr val="dk1"/>
                </a:solidFill>
                <a:latin typeface="Rubik"/>
                <a:ea typeface="Rubik"/>
                <a:cs typeface="Rubik"/>
                <a:sym typeface="Rubik"/>
              </a:rPr>
              <a:t> Mode </a:t>
            </a:r>
            <a:r>
              <a:rPr lang="en-ID" sz="1200" dirty="0" err="1">
                <a:solidFill>
                  <a:schemeClr val="dk1"/>
                </a:solidFill>
                <a:latin typeface="Rubik"/>
                <a:ea typeface="Rubik"/>
                <a:cs typeface="Rubik"/>
                <a:sym typeface="Rubik"/>
              </a:rPr>
              <a:t>atau</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diklasifikasikan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sebagai</a:t>
            </a:r>
            <a:r>
              <a:rPr lang="en-ID" sz="1200" dirty="0">
                <a:solidFill>
                  <a:schemeClr val="dk1"/>
                </a:solidFill>
                <a:latin typeface="Rubik"/>
                <a:ea typeface="Rubik"/>
                <a:cs typeface="Rubik"/>
                <a:sym typeface="Rubik"/>
              </a:rPr>
              <a:t> 'N/A' (dan </a:t>
            </a:r>
            <a:r>
              <a:rPr lang="en-ID" sz="1200" dirty="0" err="1">
                <a:solidFill>
                  <a:schemeClr val="dk1"/>
                </a:solidFill>
                <a:latin typeface="Rubik"/>
                <a:ea typeface="Rubik"/>
                <a:cs typeface="Rubik"/>
                <a:sym typeface="Rubik"/>
              </a:rPr>
              <a:t>kemudian</a:t>
            </a:r>
            <a:r>
              <a:rPr lang="en-ID" sz="1200" dirty="0">
                <a:solidFill>
                  <a:schemeClr val="dk1"/>
                </a:solidFill>
                <a:latin typeface="Rubik"/>
                <a:ea typeface="Rubik"/>
                <a:cs typeface="Rubik"/>
                <a:sym typeface="Rubik"/>
              </a:rPr>
              <a:t> di-</a:t>
            </a:r>
            <a:r>
              <a:rPr lang="en-ID" sz="1200" dirty="0" err="1">
                <a:solidFill>
                  <a:schemeClr val="dk1"/>
                </a:solidFill>
                <a:latin typeface="Rubik"/>
                <a:ea typeface="Rubik"/>
                <a:cs typeface="Rubik"/>
                <a:sym typeface="Rubik"/>
              </a:rPr>
              <a:t>imputasi</a:t>
            </a:r>
            <a:r>
              <a:rPr lang="en-ID" sz="1200" dirty="0">
                <a:solidFill>
                  <a:schemeClr val="dk1"/>
                </a:solidFill>
                <a:latin typeface="Rubik"/>
                <a:ea typeface="Rubik"/>
                <a:cs typeface="Rubik"/>
                <a:sym typeface="Rubik"/>
              </a:rPr>
              <a:t> Mode).</a:t>
            </a:r>
            <a:endParaRPr sz="1200" dirty="0">
              <a:solidFill>
                <a:schemeClr val="dk1"/>
              </a:solidFill>
              <a:latin typeface="Rubik"/>
              <a:ea typeface="Rubik"/>
              <a:cs typeface="Rubik"/>
              <a:sym typeface="Rubik"/>
            </a:endParaRPr>
          </a:p>
        </p:txBody>
      </p:sp>
      <p:pic>
        <p:nvPicPr>
          <p:cNvPr id="4" name="Picture 3">
            <a:extLst>
              <a:ext uri="{FF2B5EF4-FFF2-40B4-BE49-F238E27FC236}">
                <a16:creationId xmlns:a16="http://schemas.microsoft.com/office/drawing/2014/main" id="{EF5FE05F-1AAA-566C-66D8-1DD22E8455D6}"/>
              </a:ext>
            </a:extLst>
          </p:cNvPr>
          <p:cNvPicPr>
            <a:picLocks noChangeAspect="1"/>
          </p:cNvPicPr>
          <p:nvPr/>
        </p:nvPicPr>
        <p:blipFill>
          <a:blip r:embed="rId5"/>
          <a:stretch>
            <a:fillRect/>
          </a:stretch>
        </p:blipFill>
        <p:spPr>
          <a:xfrm>
            <a:off x="4318308" y="1707258"/>
            <a:ext cx="4623698" cy="2385370"/>
          </a:xfrm>
          <a:prstGeom prst="rect">
            <a:avLst/>
          </a:prstGeom>
        </p:spPr>
      </p:pic>
      <p:pic>
        <p:nvPicPr>
          <p:cNvPr id="2" name="Google Shape;104;p17">
            <a:extLst>
              <a:ext uri="{FF2B5EF4-FFF2-40B4-BE49-F238E27FC236}">
                <a16:creationId xmlns:a16="http://schemas.microsoft.com/office/drawing/2014/main" id="{22B8CCAB-3C0A-3D43-C83B-E1923F908F10}"/>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1C89179-4BF5-226F-8E3F-9384D5970AF2}"/>
            </a:ext>
          </a:extLst>
        </p:cNvPr>
        <p:cNvGrpSpPr/>
        <p:nvPr/>
      </p:nvGrpSpPr>
      <p:grpSpPr>
        <a:xfrm>
          <a:off x="0" y="0"/>
          <a:ext cx="0" cy="0"/>
          <a:chOff x="0" y="0"/>
          <a:chExt cx="0" cy="0"/>
        </a:xfrm>
      </p:grpSpPr>
      <p:pic>
        <p:nvPicPr>
          <p:cNvPr id="143" name="Google Shape;143;p22">
            <a:extLst>
              <a:ext uri="{FF2B5EF4-FFF2-40B4-BE49-F238E27FC236}">
                <a16:creationId xmlns:a16="http://schemas.microsoft.com/office/drawing/2014/main" id="{6FB69716-A25C-A4DD-E9BC-89732D0EBC05}"/>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4" name="Google Shape;144;p22">
            <a:extLst>
              <a:ext uri="{FF2B5EF4-FFF2-40B4-BE49-F238E27FC236}">
                <a16:creationId xmlns:a16="http://schemas.microsoft.com/office/drawing/2014/main" id="{8C957960-62C8-C067-FDDE-592313E0F9A4}"/>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5" name="Google Shape;145;p22">
            <a:extLst>
              <a:ext uri="{FF2B5EF4-FFF2-40B4-BE49-F238E27FC236}">
                <a16:creationId xmlns:a16="http://schemas.microsoft.com/office/drawing/2014/main" id="{506594AD-C0CF-848E-5386-6CA958C9D7D6}"/>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Data </a:t>
            </a:r>
            <a:r>
              <a:rPr lang="en" sz="2700" b="1">
                <a:solidFill>
                  <a:schemeClr val="accent5"/>
                </a:solidFill>
                <a:latin typeface="Rubik"/>
                <a:ea typeface="Rubik"/>
                <a:cs typeface="Rubik"/>
                <a:sym typeface="Rubik"/>
              </a:rPr>
              <a:t>Preparation</a:t>
            </a:r>
            <a:endParaRPr sz="2700" b="1">
              <a:solidFill>
                <a:schemeClr val="accent5"/>
              </a:solidFill>
              <a:latin typeface="Rubik"/>
              <a:ea typeface="Rubik"/>
              <a:cs typeface="Rubik"/>
              <a:sym typeface="Rubik"/>
            </a:endParaRPr>
          </a:p>
        </p:txBody>
      </p:sp>
      <p:sp>
        <p:nvSpPr>
          <p:cNvPr id="146" name="Google Shape;146;p22">
            <a:extLst>
              <a:ext uri="{FF2B5EF4-FFF2-40B4-BE49-F238E27FC236}">
                <a16:creationId xmlns:a16="http://schemas.microsoft.com/office/drawing/2014/main" id="{BFE1407E-733A-C995-74EC-87BD5ABA50A8}"/>
              </a:ext>
            </a:extLst>
          </p:cNvPr>
          <p:cNvSpPr txBox="1"/>
          <p:nvPr/>
        </p:nvSpPr>
        <p:spPr>
          <a:xfrm>
            <a:off x="340500" y="1335962"/>
            <a:ext cx="8463000" cy="1200298"/>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2</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Penanganan</a:t>
            </a:r>
            <a:r>
              <a:rPr lang="en-US" sz="2000" b="0" i="0" u="none" strike="noStrike" cap="none" dirty="0">
                <a:solidFill>
                  <a:srgbClr val="000000"/>
                </a:solidFill>
                <a:latin typeface="Rubik"/>
                <a:ea typeface="Rubik"/>
                <a:cs typeface="Rubik"/>
                <a:sym typeface="Rubik"/>
              </a:rPr>
              <a:t> Skewness</a:t>
            </a:r>
          </a:p>
          <a:p>
            <a:pPr marL="0" marR="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Fitur </a:t>
            </a:r>
            <a:r>
              <a:rPr lang="en-US" sz="1200" dirty="0" err="1">
                <a:solidFill>
                  <a:schemeClr val="dk1"/>
                </a:solidFill>
                <a:latin typeface="Rubik"/>
                <a:ea typeface="Rubik"/>
                <a:cs typeface="Rubik"/>
                <a:sym typeface="Rubik"/>
              </a:rPr>
              <a:t>seperti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annual_inc</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diketahui</a:t>
            </a:r>
            <a:r>
              <a:rPr lang="en-US" sz="1200" dirty="0">
                <a:solidFill>
                  <a:schemeClr val="dk1"/>
                </a:solidFill>
                <a:latin typeface="Rubik"/>
                <a:ea typeface="Rubik"/>
                <a:cs typeface="Rubik"/>
                <a:sym typeface="Rubik"/>
              </a:rPr>
              <a:t> sangat miring (</a:t>
            </a:r>
            <a:r>
              <a:rPr lang="en-US" sz="1200" dirty="0" err="1">
                <a:solidFill>
                  <a:schemeClr val="dk1"/>
                </a:solidFill>
                <a:latin typeface="Rubik"/>
                <a:ea typeface="Rubik"/>
                <a:cs typeface="Rubik"/>
                <a:sym typeface="Rubik"/>
              </a:rPr>
              <a:t>terutama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jika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memiliki</a:t>
            </a:r>
            <a:r>
              <a:rPr lang="en-US" sz="1200" dirty="0">
                <a:solidFill>
                  <a:schemeClr val="dk1"/>
                </a:solidFill>
                <a:latin typeface="Rubik"/>
                <a:ea typeface="Rubik"/>
                <a:cs typeface="Rubik"/>
                <a:sym typeface="Rubik"/>
              </a:rPr>
              <a:t> outlier </a:t>
            </a:r>
            <a:r>
              <a:rPr lang="en-US" sz="1200" dirty="0" err="1">
                <a:solidFill>
                  <a:schemeClr val="dk1"/>
                </a:solidFill>
                <a:latin typeface="Rubik"/>
                <a:ea typeface="Rubik"/>
                <a:cs typeface="Rubik"/>
                <a:sym typeface="Rubik"/>
              </a:rPr>
              <a:t>pendapatan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tinggi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ditransformasi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menggunakan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fungsi</a:t>
            </a:r>
            <a:r>
              <a:rPr lang="en-US" sz="1200" dirty="0">
                <a:solidFill>
                  <a:schemeClr val="dk1"/>
                </a:solidFill>
                <a:latin typeface="Rubik"/>
                <a:ea typeface="Rubik"/>
                <a:cs typeface="Rubik"/>
                <a:sym typeface="Rubik"/>
              </a:rPr>
              <a:t> log(1+x) (np.log1p) </a:t>
            </a:r>
            <a:r>
              <a:rPr lang="en-US" sz="1200" dirty="0" err="1">
                <a:solidFill>
                  <a:schemeClr val="dk1"/>
                </a:solidFill>
                <a:latin typeface="Rubik"/>
                <a:ea typeface="Rubik"/>
                <a:cs typeface="Rubik"/>
                <a:sym typeface="Rubik"/>
              </a:rPr>
              <a:t>untuk</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membuat</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distribusinya</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lebih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mendekati</a:t>
            </a:r>
            <a:r>
              <a:rPr lang="en-US" sz="1200" dirty="0">
                <a:solidFill>
                  <a:schemeClr val="dk1"/>
                </a:solidFill>
                <a:latin typeface="Rubik"/>
                <a:ea typeface="Rubik"/>
                <a:cs typeface="Rubik"/>
                <a:sym typeface="Rubik"/>
              </a:rPr>
              <a:t> normal.</a:t>
            </a:r>
          </a:p>
        </p:txBody>
      </p:sp>
      <p:pic>
        <p:nvPicPr>
          <p:cNvPr id="5" name="Picture 4">
            <a:extLst>
              <a:ext uri="{FF2B5EF4-FFF2-40B4-BE49-F238E27FC236}">
                <a16:creationId xmlns:a16="http://schemas.microsoft.com/office/drawing/2014/main" id="{6E4CEB33-4E98-18B7-069B-66AE8C02D357}"/>
              </a:ext>
            </a:extLst>
          </p:cNvPr>
          <p:cNvPicPr>
            <a:picLocks noChangeAspect="1"/>
          </p:cNvPicPr>
          <p:nvPr/>
        </p:nvPicPr>
        <p:blipFill>
          <a:blip r:embed="rId5"/>
          <a:stretch>
            <a:fillRect/>
          </a:stretch>
        </p:blipFill>
        <p:spPr>
          <a:xfrm>
            <a:off x="2787596" y="2741116"/>
            <a:ext cx="6015904" cy="2092965"/>
          </a:xfrm>
          <a:prstGeom prst="rect">
            <a:avLst/>
          </a:prstGeom>
        </p:spPr>
      </p:pic>
      <p:pic>
        <p:nvPicPr>
          <p:cNvPr id="2" name="Google Shape;104;p17">
            <a:extLst>
              <a:ext uri="{FF2B5EF4-FFF2-40B4-BE49-F238E27FC236}">
                <a16:creationId xmlns:a16="http://schemas.microsoft.com/office/drawing/2014/main" id="{65C83589-A2F9-C56E-B8CD-12083C3A2E75}"/>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2082301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555B513C-6C42-B01B-816C-5BEDCE6F5C76}"/>
            </a:ext>
          </a:extLst>
        </p:cNvPr>
        <p:cNvGrpSpPr/>
        <p:nvPr/>
      </p:nvGrpSpPr>
      <p:grpSpPr>
        <a:xfrm>
          <a:off x="0" y="0"/>
          <a:ext cx="0" cy="0"/>
          <a:chOff x="0" y="0"/>
          <a:chExt cx="0" cy="0"/>
        </a:xfrm>
      </p:grpSpPr>
      <p:pic>
        <p:nvPicPr>
          <p:cNvPr id="143" name="Google Shape;143;p22">
            <a:extLst>
              <a:ext uri="{FF2B5EF4-FFF2-40B4-BE49-F238E27FC236}">
                <a16:creationId xmlns:a16="http://schemas.microsoft.com/office/drawing/2014/main" id="{2D8C503B-B2E3-39F2-06F4-2AB250DC0F5D}"/>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4" name="Google Shape;144;p22">
            <a:extLst>
              <a:ext uri="{FF2B5EF4-FFF2-40B4-BE49-F238E27FC236}">
                <a16:creationId xmlns:a16="http://schemas.microsoft.com/office/drawing/2014/main" id="{87C24839-A9B7-D2BF-3792-84EFBB6DD842}"/>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5" name="Google Shape;145;p22">
            <a:extLst>
              <a:ext uri="{FF2B5EF4-FFF2-40B4-BE49-F238E27FC236}">
                <a16:creationId xmlns:a16="http://schemas.microsoft.com/office/drawing/2014/main" id="{9EE25554-497C-C5F3-BF09-1AFC09F99EFD}"/>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Data </a:t>
            </a:r>
            <a:r>
              <a:rPr lang="en" sz="2700" b="1">
                <a:solidFill>
                  <a:schemeClr val="accent5"/>
                </a:solidFill>
                <a:latin typeface="Rubik"/>
                <a:ea typeface="Rubik"/>
                <a:cs typeface="Rubik"/>
                <a:sym typeface="Rubik"/>
              </a:rPr>
              <a:t>Preparation</a:t>
            </a:r>
            <a:endParaRPr sz="2700" b="1">
              <a:solidFill>
                <a:schemeClr val="accent5"/>
              </a:solidFill>
              <a:latin typeface="Rubik"/>
              <a:ea typeface="Rubik"/>
              <a:cs typeface="Rubik"/>
              <a:sym typeface="Rubik"/>
            </a:endParaRPr>
          </a:p>
        </p:txBody>
      </p:sp>
      <p:sp>
        <p:nvSpPr>
          <p:cNvPr id="146" name="Google Shape;146;p22">
            <a:extLst>
              <a:ext uri="{FF2B5EF4-FFF2-40B4-BE49-F238E27FC236}">
                <a16:creationId xmlns:a16="http://schemas.microsoft.com/office/drawing/2014/main" id="{562EFB1C-DFA6-9D5E-EBE5-E8DCDE9D3D3F}"/>
              </a:ext>
            </a:extLst>
          </p:cNvPr>
          <p:cNvSpPr txBox="1"/>
          <p:nvPr/>
        </p:nvSpPr>
        <p:spPr>
          <a:xfrm>
            <a:off x="340500" y="1335962"/>
            <a:ext cx="8463000" cy="1754296"/>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3. Encoding </a:t>
            </a:r>
            <a:r>
              <a:rPr lang="en-US" sz="2000" dirty="0" err="1">
                <a:latin typeface="Rubik"/>
                <a:ea typeface="Rubik"/>
                <a:cs typeface="Rubik"/>
                <a:sym typeface="Rubik"/>
              </a:rPr>
              <a:t>Kategorikal</a:t>
            </a:r>
            <a:endParaRPr lang="en-US"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dirty="0">
                <a:solidFill>
                  <a:schemeClr val="dk1"/>
                </a:solidFill>
                <a:latin typeface="Rubik"/>
                <a:ea typeface="Rubik"/>
                <a:cs typeface="Rubik"/>
                <a:sym typeface="Rubik"/>
              </a:rPr>
              <a:t>Ordinal (</a:t>
            </a:r>
            <a:r>
              <a:rPr lang="en-US" sz="1200" dirty="0" err="1">
                <a:solidFill>
                  <a:schemeClr val="dk1"/>
                </a:solidFill>
                <a:latin typeface="Rubik"/>
                <a:ea typeface="Rubik"/>
                <a:cs typeface="Rubik"/>
                <a:sym typeface="Rubik"/>
              </a:rPr>
              <a:t>Bertingkat</a:t>
            </a:r>
            <a:r>
              <a:rPr lang="en-US" sz="1200" dirty="0">
                <a:solidFill>
                  <a:schemeClr val="dk1"/>
                </a:solidFill>
                <a:latin typeface="Rubik"/>
                <a:ea typeface="Rubik"/>
                <a:cs typeface="Rubik"/>
                <a:sym typeface="Rubik"/>
              </a:rPr>
              <a:t>): Kolom </a:t>
            </a:r>
            <a:r>
              <a:rPr lang="en-US" sz="1200" dirty="0" err="1">
                <a:solidFill>
                  <a:schemeClr val="dk1"/>
                </a:solidFill>
                <a:latin typeface="Rubik"/>
                <a:ea typeface="Rubik"/>
                <a:cs typeface="Rubik"/>
                <a:sym typeface="Rubik"/>
              </a:rPr>
              <a:t>seperti</a:t>
            </a:r>
            <a:r>
              <a:rPr lang="en-US" sz="1200" dirty="0">
                <a:solidFill>
                  <a:schemeClr val="dk1"/>
                </a:solidFill>
                <a:latin typeface="Rubik"/>
                <a:ea typeface="Rubik"/>
                <a:cs typeface="Rubik"/>
                <a:sym typeface="Rubik"/>
              </a:rPr>
              <a:t> grade (A-G) dan term (36/60 </a:t>
            </a:r>
            <a:r>
              <a:rPr lang="en-US" sz="1200" dirty="0" err="1">
                <a:solidFill>
                  <a:schemeClr val="dk1"/>
                </a:solidFill>
                <a:latin typeface="Rubik"/>
                <a:ea typeface="Rubik"/>
                <a:cs typeface="Rubik"/>
                <a:sym typeface="Rubik"/>
              </a:rPr>
              <a:t>bulan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diubah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menjadi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nilai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numerik</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merepresentasikan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urutan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misalnya</a:t>
            </a:r>
            <a:r>
              <a:rPr lang="en-US" sz="1200" dirty="0">
                <a:solidFill>
                  <a:schemeClr val="dk1"/>
                </a:solidFill>
                <a:latin typeface="Rubik"/>
                <a:ea typeface="Rubik"/>
                <a:cs typeface="Rubik"/>
                <a:sym typeface="Rubik"/>
              </a:rPr>
              <a:t> 7 </a:t>
            </a:r>
            <a:r>
              <a:rPr lang="en-US" sz="1200" dirty="0" err="1">
                <a:solidFill>
                  <a:schemeClr val="dk1"/>
                </a:solidFill>
                <a:latin typeface="Rubik"/>
                <a:ea typeface="Rubik"/>
                <a:cs typeface="Rubik"/>
                <a:sym typeface="Rubik"/>
              </a:rPr>
              <a:t>untuk</a:t>
            </a:r>
            <a:r>
              <a:rPr lang="en-US" sz="1200" dirty="0">
                <a:solidFill>
                  <a:schemeClr val="dk1"/>
                </a:solidFill>
                <a:latin typeface="Rubik"/>
                <a:ea typeface="Rubik"/>
                <a:cs typeface="Rubik"/>
                <a:sym typeface="Rubik"/>
              </a:rPr>
              <a:t> Grade A, 1 </a:t>
            </a:r>
            <a:r>
              <a:rPr lang="en-US" sz="1200" dirty="0" err="1">
                <a:solidFill>
                  <a:schemeClr val="dk1"/>
                </a:solidFill>
                <a:latin typeface="Rubik"/>
                <a:ea typeface="Rubik"/>
                <a:cs typeface="Rubik"/>
                <a:sym typeface="Rubik"/>
              </a:rPr>
              <a:t>untuk</a:t>
            </a:r>
            <a:r>
              <a:rPr lang="en-US" sz="1200" dirty="0">
                <a:solidFill>
                  <a:schemeClr val="dk1"/>
                </a:solidFill>
                <a:latin typeface="Rubik"/>
                <a:ea typeface="Rubik"/>
                <a:cs typeface="Rubik"/>
                <a:sym typeface="Rubik"/>
              </a:rPr>
              <a:t> Grade G).</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dirty="0">
                <a:solidFill>
                  <a:schemeClr val="dk1"/>
                </a:solidFill>
                <a:latin typeface="Rubik"/>
                <a:ea typeface="Rubik"/>
                <a:cs typeface="Rubik"/>
                <a:sym typeface="Rubik"/>
              </a:rPr>
              <a:t>Nominal (Tidak </a:t>
            </a:r>
            <a:r>
              <a:rPr lang="en-US" sz="1200" dirty="0" err="1">
                <a:solidFill>
                  <a:schemeClr val="dk1"/>
                </a:solidFill>
                <a:latin typeface="Rubik"/>
                <a:ea typeface="Rubik"/>
                <a:cs typeface="Rubik"/>
                <a:sym typeface="Rubik"/>
              </a:rPr>
              <a:t>Bertingkat</a:t>
            </a:r>
            <a:r>
              <a:rPr lang="en-US" sz="1200" dirty="0">
                <a:solidFill>
                  <a:schemeClr val="dk1"/>
                </a:solidFill>
                <a:latin typeface="Rubik"/>
                <a:ea typeface="Rubik"/>
                <a:cs typeface="Rubik"/>
                <a:sym typeface="Rubik"/>
              </a:rPr>
              <a:t>): Kolom </a:t>
            </a:r>
            <a:r>
              <a:rPr lang="en-US" sz="1200" dirty="0" err="1">
                <a:solidFill>
                  <a:schemeClr val="dk1"/>
                </a:solidFill>
                <a:latin typeface="Rubik"/>
                <a:ea typeface="Rubik"/>
                <a:cs typeface="Rubik"/>
                <a:sym typeface="Rubik"/>
              </a:rPr>
              <a:t>seperti</a:t>
            </a:r>
            <a:r>
              <a:rPr lang="en-US" sz="1200" dirty="0">
                <a:solidFill>
                  <a:schemeClr val="dk1"/>
                </a:solidFill>
                <a:latin typeface="Rubik"/>
                <a:ea typeface="Rubik"/>
                <a:cs typeface="Rubik"/>
                <a:sym typeface="Rubik"/>
              </a:rPr>
              <a:t> purpose </a:t>
            </a:r>
            <a:r>
              <a:rPr lang="en-US" sz="1200" dirty="0" err="1">
                <a:solidFill>
                  <a:schemeClr val="dk1"/>
                </a:solidFill>
                <a:latin typeface="Rubik"/>
                <a:ea typeface="Rubik"/>
                <a:cs typeface="Rubik"/>
                <a:sym typeface="Rubik"/>
              </a:rPr>
              <a:t>atau</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home_ownership</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diubah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menggunakan</a:t>
            </a:r>
            <a:r>
              <a:rPr lang="en-US" sz="1200" dirty="0">
                <a:solidFill>
                  <a:schemeClr val="dk1"/>
                </a:solidFill>
                <a:latin typeface="Rubik"/>
                <a:ea typeface="Rubik"/>
                <a:cs typeface="Rubik"/>
                <a:sym typeface="Rubik"/>
              </a:rPr>
              <a:t> One-Hot Encoding (</a:t>
            </a:r>
            <a:r>
              <a:rPr lang="en-US" sz="1200" dirty="0" err="1">
                <a:solidFill>
                  <a:schemeClr val="dk1"/>
                </a:solidFill>
                <a:latin typeface="Rubik"/>
                <a:ea typeface="Rubik"/>
                <a:cs typeface="Rubik"/>
                <a:sym typeface="Rubik"/>
              </a:rPr>
              <a:t>pd.get_dummies</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untuk</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menghindari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asumsi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urutan</a:t>
            </a:r>
            <a:r>
              <a:rPr lang="en-US" sz="1200" dirty="0">
                <a:solidFill>
                  <a:schemeClr val="dk1"/>
                </a:solidFill>
                <a:latin typeface="Rubik"/>
                <a:ea typeface="Rubik"/>
                <a:cs typeface="Rubik"/>
                <a:sym typeface="Rubik"/>
              </a:rPr>
              <a:t> oleh model.</a:t>
            </a:r>
          </a:p>
        </p:txBody>
      </p:sp>
      <p:pic>
        <p:nvPicPr>
          <p:cNvPr id="10" name="Picture 9">
            <a:extLst>
              <a:ext uri="{FF2B5EF4-FFF2-40B4-BE49-F238E27FC236}">
                <a16:creationId xmlns:a16="http://schemas.microsoft.com/office/drawing/2014/main" id="{CF3B96FE-F23F-9315-505A-2BD30351CB83}"/>
              </a:ext>
            </a:extLst>
          </p:cNvPr>
          <p:cNvPicPr>
            <a:picLocks noChangeAspect="1"/>
          </p:cNvPicPr>
          <p:nvPr/>
        </p:nvPicPr>
        <p:blipFill>
          <a:blip r:embed="rId5"/>
          <a:srcRect l="348" r="-1"/>
          <a:stretch/>
        </p:blipFill>
        <p:spPr>
          <a:xfrm>
            <a:off x="1056811" y="3090258"/>
            <a:ext cx="2684765" cy="1490376"/>
          </a:xfrm>
          <a:prstGeom prst="rect">
            <a:avLst/>
          </a:prstGeom>
        </p:spPr>
      </p:pic>
      <p:pic>
        <p:nvPicPr>
          <p:cNvPr id="12" name="Picture 11">
            <a:extLst>
              <a:ext uri="{FF2B5EF4-FFF2-40B4-BE49-F238E27FC236}">
                <a16:creationId xmlns:a16="http://schemas.microsoft.com/office/drawing/2014/main" id="{FA28E35F-9342-3432-68F6-901C0588F655}"/>
              </a:ext>
            </a:extLst>
          </p:cNvPr>
          <p:cNvPicPr>
            <a:picLocks noChangeAspect="1"/>
          </p:cNvPicPr>
          <p:nvPr/>
        </p:nvPicPr>
        <p:blipFill>
          <a:blip r:embed="rId6"/>
          <a:stretch>
            <a:fillRect/>
          </a:stretch>
        </p:blipFill>
        <p:spPr>
          <a:xfrm>
            <a:off x="3883986" y="3085987"/>
            <a:ext cx="4644193" cy="1498919"/>
          </a:xfrm>
          <a:prstGeom prst="rect">
            <a:avLst/>
          </a:prstGeom>
        </p:spPr>
      </p:pic>
      <p:pic>
        <p:nvPicPr>
          <p:cNvPr id="2" name="Google Shape;104;p17">
            <a:extLst>
              <a:ext uri="{FF2B5EF4-FFF2-40B4-BE49-F238E27FC236}">
                <a16:creationId xmlns:a16="http://schemas.microsoft.com/office/drawing/2014/main" id="{27A4A9A9-1BF3-6D03-3F3D-E14F9745A4A7}"/>
              </a:ext>
            </a:extLst>
          </p:cNvPr>
          <p:cNvPicPr preferRelativeResize="0">
            <a:picLocks noChangeAspect="1"/>
          </p:cNvPicPr>
          <p:nvPr/>
        </p:nvPicPr>
        <p:blipFill>
          <a:blip r:embed="rId7">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3439916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8B0708D3-9483-7CBE-1CB3-BF9552D97731}"/>
            </a:ext>
          </a:extLst>
        </p:cNvPr>
        <p:cNvGrpSpPr/>
        <p:nvPr/>
      </p:nvGrpSpPr>
      <p:grpSpPr>
        <a:xfrm>
          <a:off x="0" y="0"/>
          <a:ext cx="0" cy="0"/>
          <a:chOff x="0" y="0"/>
          <a:chExt cx="0" cy="0"/>
        </a:xfrm>
      </p:grpSpPr>
      <p:pic>
        <p:nvPicPr>
          <p:cNvPr id="143" name="Google Shape;143;p22">
            <a:extLst>
              <a:ext uri="{FF2B5EF4-FFF2-40B4-BE49-F238E27FC236}">
                <a16:creationId xmlns:a16="http://schemas.microsoft.com/office/drawing/2014/main" id="{497D1490-6AD9-C60E-6940-C0AEB3087EDB}"/>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4" name="Google Shape;144;p22">
            <a:extLst>
              <a:ext uri="{FF2B5EF4-FFF2-40B4-BE49-F238E27FC236}">
                <a16:creationId xmlns:a16="http://schemas.microsoft.com/office/drawing/2014/main" id="{B641986C-EFFE-7CC4-4B59-706F536F04A4}"/>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5" name="Google Shape;145;p22">
            <a:extLst>
              <a:ext uri="{FF2B5EF4-FFF2-40B4-BE49-F238E27FC236}">
                <a16:creationId xmlns:a16="http://schemas.microsoft.com/office/drawing/2014/main" id="{36EF72D1-7519-AE8C-BB18-0F0595720EBB}"/>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Data </a:t>
            </a:r>
            <a:r>
              <a:rPr lang="en" sz="2700" b="1">
                <a:solidFill>
                  <a:schemeClr val="accent5"/>
                </a:solidFill>
                <a:latin typeface="Rubik"/>
                <a:ea typeface="Rubik"/>
                <a:cs typeface="Rubik"/>
                <a:sym typeface="Rubik"/>
              </a:rPr>
              <a:t>Preparation</a:t>
            </a:r>
            <a:endParaRPr sz="2700" b="1">
              <a:solidFill>
                <a:schemeClr val="accent5"/>
              </a:solidFill>
              <a:latin typeface="Rubik"/>
              <a:ea typeface="Rubik"/>
              <a:cs typeface="Rubik"/>
              <a:sym typeface="Rubik"/>
            </a:endParaRPr>
          </a:p>
        </p:txBody>
      </p:sp>
      <p:sp>
        <p:nvSpPr>
          <p:cNvPr id="146" name="Google Shape;146;p22">
            <a:extLst>
              <a:ext uri="{FF2B5EF4-FFF2-40B4-BE49-F238E27FC236}">
                <a16:creationId xmlns:a16="http://schemas.microsoft.com/office/drawing/2014/main" id="{685DB987-8F07-5A08-5925-B957016BD49A}"/>
              </a:ext>
            </a:extLst>
          </p:cNvPr>
          <p:cNvSpPr txBox="1"/>
          <p:nvPr/>
        </p:nvSpPr>
        <p:spPr>
          <a:xfrm>
            <a:off x="340500" y="1335962"/>
            <a:ext cx="3609331" cy="1754296"/>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4. Split Data</a:t>
            </a:r>
          </a:p>
          <a:p>
            <a:pPr marR="0" lvl="0" algn="l" rtl="0">
              <a:lnSpc>
                <a:spcPct val="150000"/>
              </a:lnSpc>
              <a:spcBef>
                <a:spcPts val="0"/>
              </a:spcBef>
              <a:spcAft>
                <a:spcPts val="0"/>
              </a:spcAft>
              <a:buClr>
                <a:schemeClr val="dk1"/>
              </a:buClr>
              <a:buSzPts val="1400"/>
            </a:pPr>
            <a:r>
              <a:rPr lang="nn-NO" sz="1200" dirty="0">
                <a:solidFill>
                  <a:schemeClr val="dk1"/>
                </a:solidFill>
                <a:latin typeface="Rubik"/>
                <a:ea typeface="Rubik"/>
                <a:cs typeface="Rubik"/>
                <a:sym typeface="Rubik"/>
              </a:rPr>
              <a:t>Data dibagi menjadi Training (80%) dan Testing (20%) menggunakan stratify=y untuk menjaga proporsi Credit_Risk yang tidak seimbang di kedua set data</a:t>
            </a:r>
            <a:endParaRPr lang="en-US" sz="1200" dirty="0">
              <a:solidFill>
                <a:schemeClr val="dk1"/>
              </a:solidFill>
              <a:latin typeface="Rubik"/>
              <a:ea typeface="Rubik"/>
              <a:cs typeface="Rubik"/>
              <a:sym typeface="Rubik"/>
            </a:endParaRPr>
          </a:p>
        </p:txBody>
      </p:sp>
      <p:pic>
        <p:nvPicPr>
          <p:cNvPr id="3" name="Picture 2">
            <a:extLst>
              <a:ext uri="{FF2B5EF4-FFF2-40B4-BE49-F238E27FC236}">
                <a16:creationId xmlns:a16="http://schemas.microsoft.com/office/drawing/2014/main" id="{2A245BE7-A95B-9012-43F7-ABACF9D3CDCD}"/>
              </a:ext>
            </a:extLst>
          </p:cNvPr>
          <p:cNvPicPr>
            <a:picLocks noChangeAspect="1"/>
          </p:cNvPicPr>
          <p:nvPr/>
        </p:nvPicPr>
        <p:blipFill>
          <a:blip r:embed="rId5"/>
          <a:stretch>
            <a:fillRect/>
          </a:stretch>
        </p:blipFill>
        <p:spPr>
          <a:xfrm>
            <a:off x="3949831" y="1623345"/>
            <a:ext cx="5030207" cy="2933825"/>
          </a:xfrm>
          <a:prstGeom prst="rect">
            <a:avLst/>
          </a:prstGeom>
        </p:spPr>
      </p:pic>
      <p:pic>
        <p:nvPicPr>
          <p:cNvPr id="2" name="Google Shape;104;p17">
            <a:extLst>
              <a:ext uri="{FF2B5EF4-FFF2-40B4-BE49-F238E27FC236}">
                <a16:creationId xmlns:a16="http://schemas.microsoft.com/office/drawing/2014/main" id="{2FA6FED8-7A6A-FCC2-5D12-9D233DD6339E}"/>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407943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608850" y="1578275"/>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a:solidFill>
                  <a:schemeClr val="lt1"/>
                </a:solidFill>
                <a:latin typeface="Rubik"/>
                <a:ea typeface="Rubik"/>
                <a:cs typeface="Rubik"/>
                <a:sym typeface="Rubik"/>
              </a:rPr>
              <a:t>Disclaimer </a:t>
            </a:r>
            <a:endParaRPr sz="3020" b="1">
              <a:solidFill>
                <a:schemeClr val="lt1"/>
              </a:solidFill>
              <a:latin typeface="Rubik"/>
              <a:ea typeface="Rubik"/>
              <a:cs typeface="Rubik"/>
              <a:sym typeface="Rubik"/>
            </a:endParaRPr>
          </a:p>
        </p:txBody>
      </p:sp>
      <p:sp>
        <p:nvSpPr>
          <p:cNvPr id="67" name="Google Shape;67;p14"/>
          <p:cNvSpPr txBox="1">
            <a:spLocks noGrp="1"/>
          </p:cNvSpPr>
          <p:nvPr>
            <p:ph type="body" idx="1"/>
          </p:nvPr>
        </p:nvSpPr>
        <p:spPr>
          <a:xfrm>
            <a:off x="1250250" y="2258300"/>
            <a:ext cx="6643500" cy="96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b="1">
                <a:solidFill>
                  <a:schemeClr val="lt1"/>
                </a:solidFill>
                <a:highlight>
                  <a:srgbClr val="FF0000"/>
                </a:highlight>
                <a:latin typeface="Rubik"/>
                <a:ea typeface="Rubik"/>
                <a:cs typeface="Rubik"/>
                <a:sym typeface="Rubik"/>
              </a:rPr>
              <a:t>Kalian dapat mengganti</a:t>
            </a:r>
            <a:r>
              <a:rPr lang="en" sz="1400">
                <a:solidFill>
                  <a:schemeClr val="lt1"/>
                </a:solidFill>
                <a:latin typeface="Rubik"/>
                <a:ea typeface="Rubik"/>
                <a:cs typeface="Rubik"/>
                <a:sym typeface="Rubik"/>
              </a:rPr>
              <a:t> design template ini sesuai kreativitas kalian. </a:t>
            </a:r>
            <a:endParaRPr sz="1400">
              <a:solidFill>
                <a:schemeClr val="lt1"/>
              </a:solidFill>
              <a:latin typeface="Rubik"/>
              <a:ea typeface="Rubik"/>
              <a:cs typeface="Rubik"/>
              <a:sym typeface="Rubik"/>
            </a:endParaRPr>
          </a:p>
          <a:p>
            <a:pPr marL="0" lvl="0" indent="0" algn="ctr" rtl="0">
              <a:lnSpc>
                <a:spcPct val="100000"/>
              </a:lnSpc>
              <a:spcBef>
                <a:spcPts val="0"/>
              </a:spcBef>
              <a:spcAft>
                <a:spcPts val="0"/>
              </a:spcAft>
              <a:buClr>
                <a:schemeClr val="dk1"/>
              </a:buClr>
              <a:buSzPts val="1100"/>
              <a:buFont typeface="Arial"/>
              <a:buNone/>
            </a:pPr>
            <a:r>
              <a:rPr lang="en" sz="1400">
                <a:solidFill>
                  <a:schemeClr val="lt1"/>
                </a:solidFill>
                <a:latin typeface="Rubik"/>
                <a:ea typeface="Rubik"/>
                <a:cs typeface="Rubik"/>
                <a:sym typeface="Rubik"/>
              </a:rPr>
              <a:t>Template ini hanya bertujuan untuk memberikan gambaran isi konten yang wajib dibuat oleh peserta.</a:t>
            </a:r>
            <a:endParaRPr sz="1400">
              <a:solidFill>
                <a:schemeClr val="lt1"/>
              </a:solidFill>
              <a:latin typeface="Rubik"/>
              <a:ea typeface="Rubik"/>
              <a:cs typeface="Rubik"/>
              <a:sym typeface="Rubik"/>
            </a:endParaRPr>
          </a:p>
          <a:p>
            <a:pPr marL="0" lvl="0" indent="0" algn="ctr" rtl="0">
              <a:lnSpc>
                <a:spcPct val="115000"/>
              </a:lnSpc>
              <a:spcBef>
                <a:spcPts val="0"/>
              </a:spcBef>
              <a:spcAft>
                <a:spcPts val="1200"/>
              </a:spcAft>
              <a:buSzPts val="1800"/>
              <a:buNone/>
            </a:pPr>
            <a:endParaRPr sz="1400">
              <a:solidFill>
                <a:schemeClr val="lt1"/>
              </a:solidFill>
              <a:latin typeface="Rubik"/>
              <a:ea typeface="Rubik"/>
              <a:cs typeface="Rubik"/>
              <a:sym typeface="Rubi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A982FD12-BDCB-908D-10F6-DA7979A3A24C}"/>
            </a:ext>
          </a:extLst>
        </p:cNvPr>
        <p:cNvGrpSpPr/>
        <p:nvPr/>
      </p:nvGrpSpPr>
      <p:grpSpPr>
        <a:xfrm>
          <a:off x="0" y="0"/>
          <a:ext cx="0" cy="0"/>
          <a:chOff x="0" y="0"/>
          <a:chExt cx="0" cy="0"/>
        </a:xfrm>
      </p:grpSpPr>
      <p:pic>
        <p:nvPicPr>
          <p:cNvPr id="143" name="Google Shape;143;p22">
            <a:extLst>
              <a:ext uri="{FF2B5EF4-FFF2-40B4-BE49-F238E27FC236}">
                <a16:creationId xmlns:a16="http://schemas.microsoft.com/office/drawing/2014/main" id="{57180AF8-F6E7-9243-3FFC-8BA46A5AA42E}"/>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4" name="Google Shape;144;p22">
            <a:extLst>
              <a:ext uri="{FF2B5EF4-FFF2-40B4-BE49-F238E27FC236}">
                <a16:creationId xmlns:a16="http://schemas.microsoft.com/office/drawing/2014/main" id="{BEB4ED90-8061-69AE-404C-135917BD2DC4}"/>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5" name="Google Shape;145;p22">
            <a:extLst>
              <a:ext uri="{FF2B5EF4-FFF2-40B4-BE49-F238E27FC236}">
                <a16:creationId xmlns:a16="http://schemas.microsoft.com/office/drawing/2014/main" id="{DD1478E0-6214-B013-26B4-4E4F5E8CFBC5}"/>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Data </a:t>
            </a:r>
            <a:r>
              <a:rPr lang="en" sz="2700" b="1">
                <a:solidFill>
                  <a:schemeClr val="accent5"/>
                </a:solidFill>
                <a:latin typeface="Rubik"/>
                <a:ea typeface="Rubik"/>
                <a:cs typeface="Rubik"/>
                <a:sym typeface="Rubik"/>
              </a:rPr>
              <a:t>Preparation</a:t>
            </a:r>
            <a:endParaRPr sz="2700" b="1">
              <a:solidFill>
                <a:schemeClr val="accent5"/>
              </a:solidFill>
              <a:latin typeface="Rubik"/>
              <a:ea typeface="Rubik"/>
              <a:cs typeface="Rubik"/>
              <a:sym typeface="Rubik"/>
            </a:endParaRPr>
          </a:p>
        </p:txBody>
      </p:sp>
      <p:sp>
        <p:nvSpPr>
          <p:cNvPr id="146" name="Google Shape;146;p22">
            <a:extLst>
              <a:ext uri="{FF2B5EF4-FFF2-40B4-BE49-F238E27FC236}">
                <a16:creationId xmlns:a16="http://schemas.microsoft.com/office/drawing/2014/main" id="{847F1070-6C22-1F9F-8B1E-12AEA9D102EF}"/>
              </a:ext>
            </a:extLst>
          </p:cNvPr>
          <p:cNvSpPr txBox="1"/>
          <p:nvPr/>
        </p:nvSpPr>
        <p:spPr>
          <a:xfrm>
            <a:off x="340500" y="1335962"/>
            <a:ext cx="8463000" cy="1754296"/>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5. Scaling </a:t>
            </a:r>
            <a:r>
              <a:rPr lang="en-US" sz="2000" dirty="0" err="1">
                <a:latin typeface="Rubik"/>
                <a:ea typeface="Rubik"/>
                <a:cs typeface="Rubik"/>
                <a:sym typeface="Rubik"/>
              </a:rPr>
              <a:t>Numerik</a:t>
            </a:r>
            <a:endParaRPr lang="en-US" sz="2000" dirty="0">
              <a:latin typeface="Rubik"/>
              <a:ea typeface="Rubik"/>
              <a:cs typeface="Rubik"/>
              <a:sym typeface="Rubik"/>
            </a:endParaRPr>
          </a:p>
          <a:p>
            <a:pPr marR="0" lvl="0" algn="l" rtl="0">
              <a:lnSpc>
                <a:spcPct val="150000"/>
              </a:lnSpc>
              <a:spcBef>
                <a:spcPts val="0"/>
              </a:spcBef>
              <a:spcAft>
                <a:spcPts val="0"/>
              </a:spcAft>
              <a:buClr>
                <a:schemeClr val="dk1"/>
              </a:buClr>
              <a:buSzPts val="1400"/>
            </a:pPr>
            <a:r>
              <a:rPr lang="nn-NO" sz="1200" dirty="0">
                <a:solidFill>
                  <a:schemeClr val="dk1"/>
                </a:solidFill>
                <a:latin typeface="Rubik"/>
                <a:ea typeface="Rubik"/>
                <a:cs typeface="Rubik"/>
                <a:sym typeface="Rubik"/>
              </a:rPr>
              <a:t>numerik distandarisasi menggunakan StandardScaler (Z-score normalisasi) sehingga semua fitur berada pada skala yang sama (rata-rata 0 dan standar deviasi 1). Ini penting agar model yang sensitif terhadap skala (seperti Regresi Logistik atau SVM) dapat bekerja optimal. Scaling dilakukan pada X_train dan kemudian diterapkan pada X_test.</a:t>
            </a:r>
            <a:endParaRPr lang="en-US" sz="1200" dirty="0">
              <a:solidFill>
                <a:schemeClr val="dk1"/>
              </a:solidFill>
              <a:latin typeface="Rubik"/>
              <a:ea typeface="Rubik"/>
              <a:cs typeface="Rubik"/>
              <a:sym typeface="Rubik"/>
            </a:endParaRPr>
          </a:p>
        </p:txBody>
      </p:sp>
      <p:pic>
        <p:nvPicPr>
          <p:cNvPr id="4" name="Picture 3">
            <a:extLst>
              <a:ext uri="{FF2B5EF4-FFF2-40B4-BE49-F238E27FC236}">
                <a16:creationId xmlns:a16="http://schemas.microsoft.com/office/drawing/2014/main" id="{72FD6D28-3ED1-64EB-A58A-90D0FFB79646}"/>
              </a:ext>
            </a:extLst>
          </p:cNvPr>
          <p:cNvPicPr>
            <a:picLocks noChangeAspect="1"/>
          </p:cNvPicPr>
          <p:nvPr/>
        </p:nvPicPr>
        <p:blipFill>
          <a:blip r:embed="rId5"/>
          <a:stretch>
            <a:fillRect/>
          </a:stretch>
        </p:blipFill>
        <p:spPr>
          <a:xfrm>
            <a:off x="532614" y="3183630"/>
            <a:ext cx="8078771" cy="1575247"/>
          </a:xfrm>
          <a:prstGeom prst="rect">
            <a:avLst/>
          </a:prstGeom>
        </p:spPr>
      </p:pic>
      <p:pic>
        <p:nvPicPr>
          <p:cNvPr id="2" name="Google Shape;104;p17">
            <a:extLst>
              <a:ext uri="{FF2B5EF4-FFF2-40B4-BE49-F238E27FC236}">
                <a16:creationId xmlns:a16="http://schemas.microsoft.com/office/drawing/2014/main" id="{7094A80F-BEAA-76B8-1F3D-74E6F35FFC92}"/>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1163729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2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2" name="Google Shape;152;p2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3" name="Google Shape;153;p23"/>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5"/>
            </a:pPr>
            <a:r>
              <a:rPr lang="en" sz="2700" b="1">
                <a:latin typeface="Rubik"/>
                <a:ea typeface="Rubik"/>
                <a:cs typeface="Rubik"/>
                <a:sym typeface="Rubik"/>
              </a:rPr>
              <a:t>Data </a:t>
            </a:r>
            <a:r>
              <a:rPr lang="en" sz="2700" b="1">
                <a:solidFill>
                  <a:schemeClr val="accent5"/>
                </a:solidFill>
                <a:latin typeface="Rubik"/>
                <a:ea typeface="Rubik"/>
                <a:cs typeface="Rubik"/>
                <a:sym typeface="Rubik"/>
              </a:rPr>
              <a:t>Modeling</a:t>
            </a:r>
            <a:endParaRPr sz="2700" b="1">
              <a:solidFill>
                <a:schemeClr val="accent5"/>
              </a:solidFill>
              <a:latin typeface="Rubik"/>
              <a:ea typeface="Rubik"/>
              <a:cs typeface="Rubik"/>
              <a:sym typeface="Rubik"/>
            </a:endParaRPr>
          </a:p>
        </p:txBody>
      </p:sp>
      <p:sp>
        <p:nvSpPr>
          <p:cNvPr id="154" name="Google Shape;154;p23"/>
          <p:cNvSpPr txBox="1"/>
          <p:nvPr/>
        </p:nvSpPr>
        <p:spPr>
          <a:xfrm>
            <a:off x="340500" y="1335962"/>
            <a:ext cx="8463000" cy="1754296"/>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 sz="2000" b="0" i="0" u="none" strike="noStrike" cap="none" dirty="0">
                <a:solidFill>
                  <a:srgbClr val="000000"/>
                </a:solidFill>
                <a:latin typeface="Rubik"/>
                <a:ea typeface="Rubik"/>
                <a:cs typeface="Rubik"/>
                <a:sym typeface="Rubik"/>
              </a:rPr>
              <a:t>1. </a:t>
            </a:r>
            <a:r>
              <a:rPr lang="en-US" sz="2000" b="0" i="0" u="none" strike="noStrike" cap="none" dirty="0" err="1">
                <a:solidFill>
                  <a:srgbClr val="000000"/>
                </a:solidFill>
                <a:latin typeface="Rubik"/>
                <a:ea typeface="Rubik"/>
                <a:cs typeface="Rubik"/>
                <a:sym typeface="Rubik"/>
              </a:rPr>
              <a:t>Penanganan</a:t>
            </a:r>
            <a:r>
              <a:rPr lang="en-US" sz="2000" b="0" i="0" u="none" strike="noStrike" cap="none" dirty="0">
                <a:solidFill>
                  <a:srgbClr val="000000"/>
                </a:solidFill>
                <a:latin typeface="Rubik"/>
                <a:ea typeface="Rubik"/>
                <a:cs typeface="Rubik"/>
                <a:sym typeface="Rubik"/>
              </a:rPr>
              <a:t> Class Imbalance</a:t>
            </a:r>
            <a:endParaRPr sz="2000" b="0" i="0" u="none" strike="noStrike" cap="none" dirty="0">
              <a:solidFill>
                <a:srgbClr val="000000"/>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dirty="0">
                <a:solidFill>
                  <a:schemeClr val="dk1"/>
                </a:solidFill>
                <a:latin typeface="Rubik"/>
                <a:ea typeface="Rubik"/>
                <a:cs typeface="Rubik"/>
                <a:sym typeface="Rubik"/>
              </a:rPr>
              <a:t>Karena </a:t>
            </a:r>
            <a:r>
              <a:rPr lang="en-ID" sz="1200" dirty="0" err="1">
                <a:solidFill>
                  <a:schemeClr val="dk1"/>
                </a:solidFill>
                <a:latin typeface="Rubik"/>
                <a:ea typeface="Rubik"/>
                <a:cs typeface="Rubik"/>
                <a:sym typeface="Rubik"/>
              </a:rPr>
              <a:t>kelas</a:t>
            </a:r>
            <a:r>
              <a:rPr lang="en-ID" sz="1200" dirty="0">
                <a:solidFill>
                  <a:schemeClr val="dk1"/>
                </a:solidFill>
                <a:latin typeface="Rubik"/>
                <a:ea typeface="Rubik"/>
                <a:cs typeface="Rubik"/>
                <a:sym typeface="Rubik"/>
              </a:rPr>
              <a:t> Bad Loan (1) </a:t>
            </a:r>
            <a:r>
              <a:rPr lang="en-ID" sz="1200" dirty="0" err="1">
                <a:solidFill>
                  <a:schemeClr val="dk1"/>
                </a:solidFill>
                <a:latin typeface="Rubik"/>
                <a:ea typeface="Rubik"/>
                <a:cs typeface="Rubik"/>
                <a:sym typeface="Rubik"/>
              </a:rPr>
              <a:t>jauh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lebih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sedikit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daripada</a:t>
            </a:r>
            <a:r>
              <a:rPr lang="en-ID" sz="1200" dirty="0">
                <a:solidFill>
                  <a:schemeClr val="dk1"/>
                </a:solidFill>
                <a:latin typeface="Rubik"/>
                <a:ea typeface="Rubik"/>
                <a:cs typeface="Rubik"/>
                <a:sym typeface="Rubik"/>
              </a:rPr>
              <a:t> Good Loan (0), </a:t>
            </a:r>
            <a:r>
              <a:rPr lang="en-ID" sz="1200" dirty="0" err="1">
                <a:solidFill>
                  <a:schemeClr val="dk1"/>
                </a:solidFill>
                <a:latin typeface="Rubik"/>
                <a:ea typeface="Rubik"/>
                <a:cs typeface="Rubik"/>
                <a:sym typeface="Rubik"/>
              </a:rPr>
              <a:t>kita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menggunakan</a:t>
            </a:r>
            <a:r>
              <a:rPr lang="en-ID" sz="1200" dirty="0">
                <a:solidFill>
                  <a:schemeClr val="dk1"/>
                </a:solidFill>
                <a:latin typeface="Rubik"/>
                <a:ea typeface="Rubik"/>
                <a:cs typeface="Rubik"/>
                <a:sym typeface="Rubik"/>
              </a:rPr>
              <a:t> SMOTE (Synthetic Minority Over-sampling Technique) pada data </a:t>
            </a:r>
            <a:r>
              <a:rPr lang="en-ID" sz="1200" dirty="0" err="1">
                <a:solidFill>
                  <a:schemeClr val="dk1"/>
                </a:solidFill>
                <a:latin typeface="Rubik"/>
                <a:ea typeface="Rubik"/>
                <a:cs typeface="Rubik"/>
                <a:sym typeface="Rubik"/>
              </a:rPr>
              <a:t>pelatihan</a:t>
            </a:r>
            <a:r>
              <a:rPr lang="en-ID" sz="1200" dirty="0">
                <a:solidFill>
                  <a:schemeClr val="dk1"/>
                </a:solidFill>
                <a:latin typeface="Rubik"/>
                <a:ea typeface="Rubik"/>
                <a:cs typeface="Rubik"/>
                <a:sym typeface="Rubik"/>
              </a:rPr>
              <a:t> (X_train, </a:t>
            </a:r>
            <a:r>
              <a:rPr lang="en-ID" sz="1200" dirty="0" err="1">
                <a:solidFill>
                  <a:schemeClr val="dk1"/>
                </a:solidFill>
                <a:latin typeface="Rubik"/>
                <a:ea typeface="Rubik"/>
                <a:cs typeface="Rubik"/>
                <a:sym typeface="Rubik"/>
              </a:rPr>
              <a:t>y_train</a:t>
            </a:r>
            <a:r>
              <a:rPr lang="en-ID" sz="1200" dirty="0">
                <a:solidFill>
                  <a:schemeClr val="dk1"/>
                </a:solidFill>
                <a:latin typeface="Rubik"/>
                <a:ea typeface="Rubik"/>
                <a:cs typeface="Rubik"/>
                <a:sym typeface="Rubik"/>
              </a:rPr>
              <a:t>). SMOTE </a:t>
            </a:r>
            <a:r>
              <a:rPr lang="en-ID" sz="1200" dirty="0" err="1">
                <a:solidFill>
                  <a:schemeClr val="dk1"/>
                </a:solidFill>
                <a:latin typeface="Rubik"/>
                <a:ea typeface="Rubik"/>
                <a:cs typeface="Rubik"/>
                <a:sym typeface="Rubik"/>
              </a:rPr>
              <a:t>bekerja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dengan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cara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membuat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sampel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sintetis</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baru</a:t>
            </a:r>
            <a:r>
              <a:rPr lang="en-ID" sz="1200" dirty="0">
                <a:solidFill>
                  <a:schemeClr val="dk1"/>
                </a:solidFill>
                <a:latin typeface="Rubik"/>
                <a:ea typeface="Rubik"/>
                <a:cs typeface="Rubik"/>
                <a:sym typeface="Rubik"/>
              </a:rPr>
              <a:t>) di </a:t>
            </a:r>
            <a:r>
              <a:rPr lang="en-ID" sz="1200" dirty="0" err="1">
                <a:solidFill>
                  <a:schemeClr val="dk1"/>
                </a:solidFill>
                <a:latin typeface="Rubik"/>
                <a:ea typeface="Rubik"/>
                <a:cs typeface="Rubik"/>
                <a:sym typeface="Rubik"/>
              </a:rPr>
              <a:t>dekat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sampel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minoritas</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sudah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ada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sehingga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jumlah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kelas</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minoritas</a:t>
            </a:r>
            <a:r>
              <a:rPr lang="en-ID" sz="1200" dirty="0">
                <a:solidFill>
                  <a:schemeClr val="dk1"/>
                </a:solidFill>
                <a:latin typeface="Rubik"/>
                <a:ea typeface="Rubik"/>
                <a:cs typeface="Rubik"/>
                <a:sym typeface="Rubik"/>
              </a:rPr>
              <a:t> dan </a:t>
            </a:r>
            <a:r>
              <a:rPr lang="en-ID" sz="1200" dirty="0" err="1">
                <a:solidFill>
                  <a:schemeClr val="dk1"/>
                </a:solidFill>
                <a:latin typeface="Rubik"/>
                <a:ea typeface="Rubik"/>
                <a:cs typeface="Rubik"/>
                <a:sym typeface="Rubik"/>
              </a:rPr>
              <a:t>mayoritas</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menjadi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seimbang</a:t>
            </a:r>
            <a:r>
              <a:rPr lang="en-ID" sz="1200" dirty="0">
                <a:solidFill>
                  <a:schemeClr val="dk1"/>
                </a:solidFill>
                <a:latin typeface="Rubik"/>
                <a:ea typeface="Rubik"/>
                <a:cs typeface="Rubik"/>
                <a:sym typeface="Rubik"/>
              </a:rPr>
              <a:t> (50:50).</a:t>
            </a:r>
            <a:endParaRPr sz="1200" dirty="0">
              <a:solidFill>
                <a:schemeClr val="dk1"/>
              </a:solidFill>
              <a:latin typeface="Rubik"/>
              <a:ea typeface="Rubik"/>
              <a:cs typeface="Rubik"/>
              <a:sym typeface="Rubik"/>
            </a:endParaRPr>
          </a:p>
        </p:txBody>
      </p:sp>
      <p:pic>
        <p:nvPicPr>
          <p:cNvPr id="3" name="Picture 2">
            <a:extLst>
              <a:ext uri="{FF2B5EF4-FFF2-40B4-BE49-F238E27FC236}">
                <a16:creationId xmlns:a16="http://schemas.microsoft.com/office/drawing/2014/main" id="{21FBF5BB-826D-8132-5580-9C50720B36E0}"/>
              </a:ext>
            </a:extLst>
          </p:cNvPr>
          <p:cNvPicPr>
            <a:picLocks noChangeAspect="1"/>
          </p:cNvPicPr>
          <p:nvPr/>
        </p:nvPicPr>
        <p:blipFill>
          <a:blip r:embed="rId5"/>
          <a:stretch>
            <a:fillRect/>
          </a:stretch>
        </p:blipFill>
        <p:spPr>
          <a:xfrm>
            <a:off x="340500" y="3182672"/>
            <a:ext cx="3968073" cy="1612921"/>
          </a:xfrm>
          <a:prstGeom prst="rect">
            <a:avLst/>
          </a:prstGeom>
        </p:spPr>
      </p:pic>
      <p:pic>
        <p:nvPicPr>
          <p:cNvPr id="5" name="Picture 4">
            <a:extLst>
              <a:ext uri="{FF2B5EF4-FFF2-40B4-BE49-F238E27FC236}">
                <a16:creationId xmlns:a16="http://schemas.microsoft.com/office/drawing/2014/main" id="{8665C88B-B622-8CDC-899D-7E12BFEF9B6B}"/>
              </a:ext>
            </a:extLst>
          </p:cNvPr>
          <p:cNvPicPr>
            <a:picLocks noChangeAspect="1"/>
          </p:cNvPicPr>
          <p:nvPr/>
        </p:nvPicPr>
        <p:blipFill>
          <a:blip r:embed="rId6"/>
          <a:stretch>
            <a:fillRect/>
          </a:stretch>
        </p:blipFill>
        <p:spPr>
          <a:xfrm>
            <a:off x="4401636" y="3662468"/>
            <a:ext cx="4695322" cy="532460"/>
          </a:xfrm>
          <a:prstGeom prst="rect">
            <a:avLst/>
          </a:prstGeom>
        </p:spPr>
      </p:pic>
      <p:pic>
        <p:nvPicPr>
          <p:cNvPr id="2" name="Google Shape;104;p17">
            <a:extLst>
              <a:ext uri="{FF2B5EF4-FFF2-40B4-BE49-F238E27FC236}">
                <a16:creationId xmlns:a16="http://schemas.microsoft.com/office/drawing/2014/main" id="{AA9DF273-3C2E-998E-01CF-C897099B7044}"/>
              </a:ext>
            </a:extLst>
          </p:cNvPr>
          <p:cNvPicPr preferRelativeResize="0">
            <a:picLocks noChangeAspect="1"/>
          </p:cNvPicPr>
          <p:nvPr/>
        </p:nvPicPr>
        <p:blipFill>
          <a:blip r:embed="rId7">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36D2B9AC-546A-7CB8-BA46-60B38645C9F8}"/>
            </a:ext>
          </a:extLst>
        </p:cNvPr>
        <p:cNvGrpSpPr/>
        <p:nvPr/>
      </p:nvGrpSpPr>
      <p:grpSpPr>
        <a:xfrm>
          <a:off x="0" y="0"/>
          <a:ext cx="0" cy="0"/>
          <a:chOff x="0" y="0"/>
          <a:chExt cx="0" cy="0"/>
        </a:xfrm>
      </p:grpSpPr>
      <p:pic>
        <p:nvPicPr>
          <p:cNvPr id="151" name="Google Shape;151;p23">
            <a:extLst>
              <a:ext uri="{FF2B5EF4-FFF2-40B4-BE49-F238E27FC236}">
                <a16:creationId xmlns:a16="http://schemas.microsoft.com/office/drawing/2014/main" id="{9D1D098C-C8F4-38C0-09E3-B7FFEF51CF08}"/>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2" name="Google Shape;152;p23">
            <a:extLst>
              <a:ext uri="{FF2B5EF4-FFF2-40B4-BE49-F238E27FC236}">
                <a16:creationId xmlns:a16="http://schemas.microsoft.com/office/drawing/2014/main" id="{662F403C-4CAD-64A4-ACFA-6AD87FCCD4F7}"/>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3" name="Google Shape;153;p23">
            <a:extLst>
              <a:ext uri="{FF2B5EF4-FFF2-40B4-BE49-F238E27FC236}">
                <a16:creationId xmlns:a16="http://schemas.microsoft.com/office/drawing/2014/main" id="{6F0B4B1C-D211-4968-E9C4-40660FEFAB78}"/>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5"/>
            </a:pPr>
            <a:r>
              <a:rPr lang="en" sz="2700" b="1">
                <a:latin typeface="Rubik"/>
                <a:ea typeface="Rubik"/>
                <a:cs typeface="Rubik"/>
                <a:sym typeface="Rubik"/>
              </a:rPr>
              <a:t>Data </a:t>
            </a:r>
            <a:r>
              <a:rPr lang="en" sz="2700" b="1">
                <a:solidFill>
                  <a:schemeClr val="accent5"/>
                </a:solidFill>
                <a:latin typeface="Rubik"/>
                <a:ea typeface="Rubik"/>
                <a:cs typeface="Rubik"/>
                <a:sym typeface="Rubik"/>
              </a:rPr>
              <a:t>Modeling</a:t>
            </a:r>
            <a:endParaRPr sz="2700" b="1">
              <a:solidFill>
                <a:schemeClr val="accent5"/>
              </a:solidFill>
              <a:latin typeface="Rubik"/>
              <a:ea typeface="Rubik"/>
              <a:cs typeface="Rubik"/>
              <a:sym typeface="Rubik"/>
            </a:endParaRPr>
          </a:p>
        </p:txBody>
      </p:sp>
      <p:sp>
        <p:nvSpPr>
          <p:cNvPr id="154" name="Google Shape;154;p23">
            <a:extLst>
              <a:ext uri="{FF2B5EF4-FFF2-40B4-BE49-F238E27FC236}">
                <a16:creationId xmlns:a16="http://schemas.microsoft.com/office/drawing/2014/main" id="{2799B9EC-E567-E967-5EDD-BA3FFD36C31E}"/>
              </a:ext>
            </a:extLst>
          </p:cNvPr>
          <p:cNvSpPr txBox="1"/>
          <p:nvPr/>
        </p:nvSpPr>
        <p:spPr>
          <a:xfrm>
            <a:off x="340500" y="1335962"/>
            <a:ext cx="8463000" cy="2031295"/>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 sz="2000" dirty="0">
                <a:latin typeface="Rubik"/>
                <a:ea typeface="Rubik"/>
                <a:cs typeface="Rubik"/>
                <a:sym typeface="Rubik"/>
              </a:rPr>
              <a:t>2</a:t>
            </a:r>
            <a:r>
              <a:rPr lang="en"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Pemodelan</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Klasifikasi</a:t>
            </a:r>
            <a:r>
              <a:rPr lang="en-US" sz="2000" b="0" i="0" u="none" strike="noStrike" cap="none" dirty="0">
                <a:solidFill>
                  <a:srgbClr val="000000"/>
                </a:solidFill>
                <a:latin typeface="Rubik"/>
                <a:ea typeface="Rubik"/>
                <a:cs typeface="Rubik"/>
                <a:sym typeface="Rubik"/>
              </a:rPr>
              <a:t> dan </a:t>
            </a:r>
            <a:r>
              <a:rPr lang="en-US" sz="2000" b="0" i="0" u="none" strike="noStrike" cap="none" dirty="0" err="1">
                <a:solidFill>
                  <a:srgbClr val="000000"/>
                </a:solidFill>
                <a:latin typeface="Rubik"/>
                <a:ea typeface="Rubik"/>
                <a:cs typeface="Rubik"/>
                <a:sym typeface="Rubik"/>
              </a:rPr>
              <a:t>Evaluasinya</a:t>
            </a:r>
            <a:endParaRPr sz="2000" b="0" i="0" u="none" strike="noStrike" cap="none" dirty="0">
              <a:solidFill>
                <a:srgbClr val="000000"/>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dirty="0">
                <a:solidFill>
                  <a:schemeClr val="dk1"/>
                </a:solidFill>
                <a:latin typeface="Rubik"/>
                <a:ea typeface="Rubik"/>
                <a:cs typeface="Rubik"/>
                <a:sym typeface="Rubik"/>
              </a:rPr>
              <a:t>Kita </a:t>
            </a:r>
            <a:r>
              <a:rPr lang="en-ID" sz="1200" dirty="0" err="1">
                <a:solidFill>
                  <a:schemeClr val="dk1"/>
                </a:solidFill>
                <a:latin typeface="Rubik"/>
                <a:ea typeface="Rubik"/>
                <a:cs typeface="Rubik"/>
                <a:sym typeface="Rubik"/>
              </a:rPr>
              <a:t>membandingkan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tiga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jenis</a:t>
            </a:r>
            <a:r>
              <a:rPr lang="en-ID" sz="1200" dirty="0">
                <a:solidFill>
                  <a:schemeClr val="dk1"/>
                </a:solidFill>
                <a:latin typeface="Rubik"/>
                <a:ea typeface="Rubik"/>
                <a:cs typeface="Rubik"/>
                <a:sym typeface="Rubik"/>
              </a:rPr>
              <a:t> model:</a:t>
            </a:r>
          </a:p>
          <a:p>
            <a:pPr marL="228600" lvl="1" indent="-228600">
              <a:lnSpc>
                <a:spcPct val="150000"/>
              </a:lnSpc>
              <a:buClr>
                <a:schemeClr val="dk1"/>
              </a:buClr>
              <a:buSzPts val="1400"/>
              <a:buFont typeface="+mj-lt"/>
              <a:buAutoNum type="arabicPeriod"/>
            </a:pPr>
            <a:r>
              <a:rPr lang="en-ID" sz="1200" dirty="0">
                <a:solidFill>
                  <a:schemeClr val="dk1"/>
                </a:solidFill>
                <a:latin typeface="Rubik"/>
                <a:ea typeface="Rubik"/>
                <a:cs typeface="Rubik"/>
                <a:sym typeface="Rubik"/>
              </a:rPr>
              <a:t>Logistic Regression: Model linier </a:t>
            </a:r>
            <a:r>
              <a:rPr lang="en-ID" sz="1200" dirty="0" err="1">
                <a:solidFill>
                  <a:schemeClr val="dk1"/>
                </a:solidFill>
                <a:latin typeface="Rubik"/>
                <a:ea typeface="Rubik"/>
                <a:cs typeface="Rubik"/>
                <a:sym typeface="Rubik"/>
              </a:rPr>
              <a:t>dasar</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menggunakan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class_weight</a:t>
            </a:r>
            <a:r>
              <a:rPr lang="en-ID" sz="1200" dirty="0">
                <a:solidFill>
                  <a:schemeClr val="dk1"/>
                </a:solidFill>
                <a:latin typeface="Rubik"/>
                <a:ea typeface="Rubik"/>
                <a:cs typeface="Rubik"/>
                <a:sym typeface="Rubik"/>
              </a:rPr>
              <a:t>='balanced' </a:t>
            </a:r>
            <a:r>
              <a:rPr lang="en-ID" sz="1200" dirty="0" err="1">
                <a:solidFill>
                  <a:schemeClr val="dk1"/>
                </a:solidFill>
                <a:latin typeface="Rubik"/>
                <a:ea typeface="Rubik"/>
                <a:cs typeface="Rubik"/>
                <a:sym typeface="Rubik"/>
              </a:rPr>
              <a:t>untuk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mengatasi</a:t>
            </a:r>
            <a:r>
              <a:rPr lang="en-ID" sz="1200" dirty="0">
                <a:solidFill>
                  <a:schemeClr val="dk1"/>
                </a:solidFill>
                <a:latin typeface="Rubik"/>
                <a:ea typeface="Rubik"/>
                <a:cs typeface="Rubik"/>
                <a:sym typeface="Rubik"/>
              </a:rPr>
              <a:t> imbalance).</a:t>
            </a:r>
          </a:p>
          <a:p>
            <a:pPr marL="228600" lvl="1" indent="-228600">
              <a:lnSpc>
                <a:spcPct val="150000"/>
              </a:lnSpc>
              <a:buClr>
                <a:schemeClr val="dk1"/>
              </a:buClr>
              <a:buSzPts val="1400"/>
              <a:buFont typeface="+mj-lt"/>
              <a:buAutoNum type="arabicPeriod"/>
            </a:pPr>
            <a:r>
              <a:rPr lang="en-ID" sz="1200" dirty="0">
                <a:solidFill>
                  <a:schemeClr val="dk1"/>
                </a:solidFill>
                <a:latin typeface="Rubik"/>
                <a:ea typeface="Rubik"/>
                <a:cs typeface="Rubik"/>
                <a:sym typeface="Rubik"/>
              </a:rPr>
              <a:t>Random Forest: Model Ensemble non-linier yang </a:t>
            </a:r>
            <a:r>
              <a:rPr lang="en-ID" sz="1200" dirty="0" err="1">
                <a:solidFill>
                  <a:schemeClr val="dk1"/>
                </a:solidFill>
                <a:latin typeface="Rubik"/>
                <a:ea typeface="Rubik"/>
                <a:cs typeface="Rubik"/>
                <a:sym typeface="Rubik"/>
              </a:rPr>
              <a:t>kuat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cocok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untuk</a:t>
            </a:r>
            <a:r>
              <a:rPr lang="en-ID" sz="1200" dirty="0">
                <a:solidFill>
                  <a:schemeClr val="dk1"/>
                </a:solidFill>
                <a:latin typeface="Rubik"/>
                <a:ea typeface="Rubik"/>
                <a:cs typeface="Rubik"/>
                <a:sym typeface="Rubik"/>
              </a:rPr>
              <a:t> data </a:t>
            </a:r>
            <a:r>
              <a:rPr lang="en-ID" sz="1200" dirty="0" err="1">
                <a:solidFill>
                  <a:schemeClr val="dk1"/>
                </a:solidFill>
                <a:latin typeface="Rubik"/>
                <a:ea typeface="Rubik"/>
                <a:cs typeface="Rubik"/>
                <a:sym typeface="Rubik"/>
              </a:rPr>
              <a:t>dengan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korelasi</a:t>
            </a:r>
            <a:r>
              <a:rPr lang="en-ID" sz="1200" dirty="0">
                <a:solidFill>
                  <a:schemeClr val="dk1"/>
                </a:solidFill>
                <a:latin typeface="Rubik"/>
                <a:ea typeface="Rubik"/>
                <a:cs typeface="Rubik"/>
                <a:sym typeface="Rubik"/>
              </a:rPr>
              <a:t> linier </a:t>
            </a:r>
            <a:r>
              <a:rPr lang="en-ID" sz="1200" dirty="0" err="1">
                <a:solidFill>
                  <a:schemeClr val="dk1"/>
                </a:solidFill>
                <a:latin typeface="Rubik"/>
                <a:ea typeface="Rubik"/>
                <a:cs typeface="Rubik"/>
                <a:sym typeface="Rubik"/>
              </a:rPr>
              <a:t>lemah</a:t>
            </a:r>
            <a:r>
              <a:rPr lang="en-ID" sz="1200" dirty="0">
                <a:solidFill>
                  <a:schemeClr val="dk1"/>
                </a:solidFill>
                <a:latin typeface="Rubik"/>
                <a:ea typeface="Rubik"/>
                <a:cs typeface="Rubik"/>
                <a:sym typeface="Rubik"/>
              </a:rPr>
              <a:t>.</a:t>
            </a:r>
          </a:p>
          <a:p>
            <a:pPr marL="228600" lvl="1" indent="-228600">
              <a:lnSpc>
                <a:spcPct val="150000"/>
              </a:lnSpc>
              <a:buClr>
                <a:schemeClr val="dk1"/>
              </a:buClr>
              <a:buSzPts val="1400"/>
              <a:buFont typeface="+mj-lt"/>
              <a:buAutoNum type="arabicPeriod"/>
            </a:pPr>
            <a:r>
              <a:rPr lang="en-ID" sz="1200" dirty="0">
                <a:solidFill>
                  <a:schemeClr val="dk1"/>
                </a:solidFill>
                <a:latin typeface="Rubik"/>
                <a:ea typeface="Rubik"/>
                <a:cs typeface="Rubik"/>
                <a:sym typeface="Rubik"/>
              </a:rPr>
              <a:t>Gradient Boosting (</a:t>
            </a:r>
            <a:r>
              <a:rPr lang="en-ID" sz="1200" dirty="0" err="1">
                <a:solidFill>
                  <a:schemeClr val="dk1"/>
                </a:solidFill>
                <a:latin typeface="Rubik"/>
                <a:ea typeface="Rubik"/>
                <a:cs typeface="Rubik"/>
                <a:sym typeface="Rubik"/>
              </a:rPr>
              <a:t>misalnya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XGBoost</a:t>
            </a:r>
            <a:r>
              <a:rPr lang="en-ID" sz="1200" dirty="0">
                <a:solidFill>
                  <a:schemeClr val="dk1"/>
                </a:solidFill>
                <a:latin typeface="Rubik"/>
                <a:ea typeface="Rubik"/>
                <a:cs typeface="Rubik"/>
                <a:sym typeface="Rubik"/>
              </a:rPr>
              <a:t>/</a:t>
            </a:r>
            <a:r>
              <a:rPr lang="en-ID" sz="1200" dirty="0" err="1">
                <a:solidFill>
                  <a:schemeClr val="dk1"/>
                </a:solidFill>
                <a:latin typeface="Rubik"/>
                <a:ea typeface="Rubik"/>
                <a:cs typeface="Rubik"/>
                <a:sym typeface="Rubik"/>
              </a:rPr>
              <a:t>LightGBM</a:t>
            </a:r>
            <a:r>
              <a:rPr lang="en-ID" sz="1200" dirty="0">
                <a:solidFill>
                  <a:schemeClr val="dk1"/>
                </a:solidFill>
                <a:latin typeface="Rubik"/>
                <a:ea typeface="Rubik"/>
                <a:cs typeface="Rubik"/>
                <a:sym typeface="Rubik"/>
              </a:rPr>
              <a:t>, di </a:t>
            </a:r>
            <a:r>
              <a:rPr lang="en-ID" sz="1200" dirty="0" err="1">
                <a:solidFill>
                  <a:schemeClr val="dk1"/>
                </a:solidFill>
                <a:latin typeface="Rubik"/>
                <a:ea typeface="Rubik"/>
                <a:cs typeface="Rubik"/>
                <a:sym typeface="Rubik"/>
              </a:rPr>
              <a:t>sini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menggunakan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GradientBoostingClassifier</a:t>
            </a:r>
            <a:r>
              <a:rPr lang="en-ID" sz="1200" dirty="0">
                <a:solidFill>
                  <a:schemeClr val="dk1"/>
                </a:solidFill>
                <a:latin typeface="Rubik"/>
                <a:ea typeface="Rubik"/>
                <a:cs typeface="Rubik"/>
                <a:sym typeface="Rubik"/>
              </a:rPr>
              <a:t>): Model Ensemble </a:t>
            </a:r>
            <a:r>
              <a:rPr lang="en-ID" sz="1200" dirty="0" err="1">
                <a:solidFill>
                  <a:schemeClr val="dk1"/>
                </a:solidFill>
                <a:latin typeface="Rubik"/>
                <a:ea typeface="Rubik"/>
                <a:cs typeface="Rubik"/>
                <a:sym typeface="Rubik"/>
              </a:rPr>
              <a:t>berbasis</a:t>
            </a:r>
            <a:r>
              <a:rPr lang="en-ID" sz="1200" dirty="0">
                <a:solidFill>
                  <a:schemeClr val="dk1"/>
                </a:solidFill>
                <a:latin typeface="Rubik"/>
                <a:ea typeface="Rubik"/>
                <a:cs typeface="Rubik"/>
                <a:sym typeface="Rubik"/>
              </a:rPr>
              <a:t> boosting yang </a:t>
            </a:r>
            <a:r>
              <a:rPr lang="en-ID" sz="1200" dirty="0" err="1">
                <a:solidFill>
                  <a:schemeClr val="dk1"/>
                </a:solidFill>
                <a:latin typeface="Rubik"/>
                <a:ea typeface="Rubik"/>
                <a:cs typeface="Rubik"/>
                <a:sym typeface="Rubik"/>
              </a:rPr>
              <a:t>sering</a:t>
            </a:r>
            <a:r>
              <a:rPr lang="en-ID" sz="1200" dirty="0">
                <a:solidFill>
                  <a:schemeClr val="dk1"/>
                </a:solidFill>
                <a:latin typeface="Rubik"/>
                <a:ea typeface="Rubik"/>
                <a:cs typeface="Rubik"/>
                <a:sym typeface="Rubik"/>
              </a:rPr>
              <a:t> kali </a:t>
            </a:r>
            <a:r>
              <a:rPr lang="en-ID" sz="1200" dirty="0" err="1">
                <a:solidFill>
                  <a:schemeClr val="dk1"/>
                </a:solidFill>
                <a:latin typeface="Rubik"/>
                <a:ea typeface="Rubik"/>
                <a:cs typeface="Rubik"/>
                <a:sym typeface="Rubik"/>
              </a:rPr>
              <a:t>memberikan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performa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terbaik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dalam</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klasifikasi</a:t>
            </a:r>
            <a:r>
              <a:rPr lang="en-ID" sz="1200" dirty="0">
                <a:solidFill>
                  <a:schemeClr val="dk1"/>
                </a:solidFill>
                <a:latin typeface="Rubik"/>
                <a:ea typeface="Rubik"/>
                <a:cs typeface="Rubik"/>
                <a:sym typeface="Rubik"/>
              </a:rPr>
              <a:t>.</a:t>
            </a:r>
          </a:p>
        </p:txBody>
      </p:sp>
      <p:pic>
        <p:nvPicPr>
          <p:cNvPr id="4" name="Picture 3">
            <a:extLst>
              <a:ext uri="{FF2B5EF4-FFF2-40B4-BE49-F238E27FC236}">
                <a16:creationId xmlns:a16="http://schemas.microsoft.com/office/drawing/2014/main" id="{19239CEF-53C3-A5C3-5E77-B1D890C93DCA}"/>
              </a:ext>
            </a:extLst>
          </p:cNvPr>
          <p:cNvPicPr>
            <a:picLocks noChangeAspect="1"/>
          </p:cNvPicPr>
          <p:nvPr/>
        </p:nvPicPr>
        <p:blipFill>
          <a:blip r:embed="rId5"/>
          <a:stretch>
            <a:fillRect/>
          </a:stretch>
        </p:blipFill>
        <p:spPr>
          <a:xfrm>
            <a:off x="744654" y="3367257"/>
            <a:ext cx="7654692" cy="1548844"/>
          </a:xfrm>
          <a:prstGeom prst="rect">
            <a:avLst/>
          </a:prstGeom>
        </p:spPr>
      </p:pic>
      <p:pic>
        <p:nvPicPr>
          <p:cNvPr id="2" name="Google Shape;104;p17">
            <a:extLst>
              <a:ext uri="{FF2B5EF4-FFF2-40B4-BE49-F238E27FC236}">
                <a16:creationId xmlns:a16="http://schemas.microsoft.com/office/drawing/2014/main" id="{E11BB9F6-BCB7-C11F-EE61-F95334E25F58}"/>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3920835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7956E7FC-8770-C99C-56E7-180D8DD3CEDE}"/>
            </a:ext>
          </a:extLst>
        </p:cNvPr>
        <p:cNvGrpSpPr/>
        <p:nvPr/>
      </p:nvGrpSpPr>
      <p:grpSpPr>
        <a:xfrm>
          <a:off x="0" y="0"/>
          <a:ext cx="0" cy="0"/>
          <a:chOff x="0" y="0"/>
          <a:chExt cx="0" cy="0"/>
        </a:xfrm>
      </p:grpSpPr>
      <p:pic>
        <p:nvPicPr>
          <p:cNvPr id="151" name="Google Shape;151;p23">
            <a:extLst>
              <a:ext uri="{FF2B5EF4-FFF2-40B4-BE49-F238E27FC236}">
                <a16:creationId xmlns:a16="http://schemas.microsoft.com/office/drawing/2014/main" id="{4180737D-EE22-F360-2AC8-F8F6CEB00A12}"/>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2" name="Google Shape;152;p23">
            <a:extLst>
              <a:ext uri="{FF2B5EF4-FFF2-40B4-BE49-F238E27FC236}">
                <a16:creationId xmlns:a16="http://schemas.microsoft.com/office/drawing/2014/main" id="{F66558BF-A837-6E43-ACFD-2C4824608898}"/>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3" name="Google Shape;153;p23">
            <a:extLst>
              <a:ext uri="{FF2B5EF4-FFF2-40B4-BE49-F238E27FC236}">
                <a16:creationId xmlns:a16="http://schemas.microsoft.com/office/drawing/2014/main" id="{E39447BF-2270-8A8F-AA2C-E066F94BAB1D}"/>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5"/>
            </a:pPr>
            <a:r>
              <a:rPr lang="en" sz="2700" b="1">
                <a:latin typeface="Rubik"/>
                <a:ea typeface="Rubik"/>
                <a:cs typeface="Rubik"/>
                <a:sym typeface="Rubik"/>
              </a:rPr>
              <a:t>Data </a:t>
            </a:r>
            <a:r>
              <a:rPr lang="en" sz="2700" b="1">
                <a:solidFill>
                  <a:schemeClr val="accent5"/>
                </a:solidFill>
                <a:latin typeface="Rubik"/>
                <a:ea typeface="Rubik"/>
                <a:cs typeface="Rubik"/>
                <a:sym typeface="Rubik"/>
              </a:rPr>
              <a:t>Modeling</a:t>
            </a:r>
            <a:endParaRPr sz="2700" b="1">
              <a:solidFill>
                <a:schemeClr val="accent5"/>
              </a:solidFill>
              <a:latin typeface="Rubik"/>
              <a:ea typeface="Rubik"/>
              <a:cs typeface="Rubik"/>
              <a:sym typeface="Rubik"/>
            </a:endParaRPr>
          </a:p>
        </p:txBody>
      </p:sp>
      <p:sp>
        <p:nvSpPr>
          <p:cNvPr id="154" name="Google Shape;154;p23">
            <a:extLst>
              <a:ext uri="{FF2B5EF4-FFF2-40B4-BE49-F238E27FC236}">
                <a16:creationId xmlns:a16="http://schemas.microsoft.com/office/drawing/2014/main" id="{6506BC2E-28C2-6FFD-03A5-76E697266237}"/>
              </a:ext>
            </a:extLst>
          </p:cNvPr>
          <p:cNvSpPr txBox="1"/>
          <p:nvPr/>
        </p:nvSpPr>
        <p:spPr>
          <a:xfrm>
            <a:off x="340500" y="1335962"/>
            <a:ext cx="8463000" cy="923299"/>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 sz="2000" dirty="0">
                <a:latin typeface="Rubik"/>
                <a:ea typeface="Rubik"/>
                <a:cs typeface="Rubik"/>
                <a:sym typeface="Rubik"/>
              </a:rPr>
              <a:t>2</a:t>
            </a:r>
            <a:r>
              <a:rPr lang="en"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Pemodelan</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Klasifikasi</a:t>
            </a:r>
            <a:r>
              <a:rPr lang="en-US" sz="2000" b="0" i="0" u="none" strike="noStrike" cap="none" dirty="0">
                <a:solidFill>
                  <a:srgbClr val="000000"/>
                </a:solidFill>
                <a:latin typeface="Rubik"/>
                <a:ea typeface="Rubik"/>
                <a:cs typeface="Rubik"/>
                <a:sym typeface="Rubik"/>
              </a:rPr>
              <a:t> dan </a:t>
            </a:r>
            <a:r>
              <a:rPr lang="en-US" sz="2000" b="0" i="0" u="none" strike="noStrike" cap="none" dirty="0" err="1">
                <a:solidFill>
                  <a:srgbClr val="000000"/>
                </a:solidFill>
                <a:latin typeface="Rubik"/>
                <a:ea typeface="Rubik"/>
                <a:cs typeface="Rubik"/>
                <a:sym typeface="Rubik"/>
              </a:rPr>
              <a:t>Evaluasinya</a:t>
            </a:r>
            <a:endParaRPr sz="2000" b="0" i="0" u="none" strike="noStrike" cap="none" dirty="0">
              <a:solidFill>
                <a:srgbClr val="000000"/>
              </a:solidFill>
              <a:latin typeface="Rubik"/>
              <a:ea typeface="Rubik"/>
              <a:cs typeface="Rubik"/>
              <a:sym typeface="Rubik"/>
            </a:endParaRPr>
          </a:p>
          <a:p>
            <a:pPr marL="0" marR="0" lvl="0" indent="0" algn="l" rtl="0">
              <a:lnSpc>
                <a:spcPct val="150000"/>
              </a:lnSpc>
              <a:spcBef>
                <a:spcPts val="0"/>
              </a:spcBef>
              <a:spcAft>
                <a:spcPts val="0"/>
              </a:spcAft>
              <a:buClr>
                <a:schemeClr val="dk1"/>
              </a:buClr>
              <a:buSzPts val="1400"/>
              <a:buFont typeface="Arial"/>
              <a:buNone/>
            </a:pPr>
            <a:r>
              <a:rPr lang="en-ID" sz="1200" dirty="0" err="1">
                <a:solidFill>
                  <a:schemeClr val="dk1"/>
                </a:solidFill>
                <a:latin typeface="Rubik"/>
                <a:ea typeface="Rubik"/>
                <a:cs typeface="Rubik"/>
                <a:sym typeface="Rubik"/>
              </a:rPr>
              <a:t>Hasilnya</a:t>
            </a:r>
            <a:r>
              <a:rPr lang="en-ID" sz="1200" dirty="0">
                <a:solidFill>
                  <a:schemeClr val="dk1"/>
                </a:solidFill>
                <a:latin typeface="Rubik"/>
                <a:ea typeface="Rubik"/>
                <a:cs typeface="Rubik"/>
                <a:sym typeface="Rubik"/>
              </a:rPr>
              <a:t> :</a:t>
            </a:r>
          </a:p>
        </p:txBody>
      </p:sp>
      <p:pic>
        <p:nvPicPr>
          <p:cNvPr id="3" name="Picture 2">
            <a:extLst>
              <a:ext uri="{FF2B5EF4-FFF2-40B4-BE49-F238E27FC236}">
                <a16:creationId xmlns:a16="http://schemas.microsoft.com/office/drawing/2014/main" id="{07A13D90-19A9-3D0F-5F2B-01D68C28B571}"/>
              </a:ext>
            </a:extLst>
          </p:cNvPr>
          <p:cNvPicPr>
            <a:picLocks noChangeAspect="1"/>
          </p:cNvPicPr>
          <p:nvPr/>
        </p:nvPicPr>
        <p:blipFill>
          <a:blip r:embed="rId5"/>
          <a:stretch>
            <a:fillRect/>
          </a:stretch>
        </p:blipFill>
        <p:spPr>
          <a:xfrm>
            <a:off x="822066" y="2396274"/>
            <a:ext cx="3238952" cy="2610214"/>
          </a:xfrm>
          <a:prstGeom prst="rect">
            <a:avLst/>
          </a:prstGeom>
        </p:spPr>
      </p:pic>
      <p:pic>
        <p:nvPicPr>
          <p:cNvPr id="6" name="Picture 5">
            <a:extLst>
              <a:ext uri="{FF2B5EF4-FFF2-40B4-BE49-F238E27FC236}">
                <a16:creationId xmlns:a16="http://schemas.microsoft.com/office/drawing/2014/main" id="{73317AE5-E949-CF36-C667-B8758EA07EEF}"/>
              </a:ext>
            </a:extLst>
          </p:cNvPr>
          <p:cNvPicPr>
            <a:picLocks noChangeAspect="1"/>
          </p:cNvPicPr>
          <p:nvPr/>
        </p:nvPicPr>
        <p:blipFill>
          <a:blip r:embed="rId6"/>
          <a:stretch>
            <a:fillRect/>
          </a:stretch>
        </p:blipFill>
        <p:spPr>
          <a:xfrm>
            <a:off x="4600280" y="3091696"/>
            <a:ext cx="3858163" cy="1219370"/>
          </a:xfrm>
          <a:prstGeom prst="rect">
            <a:avLst/>
          </a:prstGeom>
        </p:spPr>
      </p:pic>
      <p:pic>
        <p:nvPicPr>
          <p:cNvPr id="2" name="Google Shape;104;p17">
            <a:extLst>
              <a:ext uri="{FF2B5EF4-FFF2-40B4-BE49-F238E27FC236}">
                <a16:creationId xmlns:a16="http://schemas.microsoft.com/office/drawing/2014/main" id="{7ED87F7C-9032-6594-9EC9-498523F67BF8}"/>
              </a:ext>
            </a:extLst>
          </p:cNvPr>
          <p:cNvPicPr preferRelativeResize="0">
            <a:picLocks noChangeAspect="1"/>
          </p:cNvPicPr>
          <p:nvPr/>
        </p:nvPicPr>
        <p:blipFill>
          <a:blip r:embed="rId7">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1789401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a:extLst>
            <a:ext uri="{FF2B5EF4-FFF2-40B4-BE49-F238E27FC236}">
              <a16:creationId xmlns:a16="http://schemas.microsoft.com/office/drawing/2014/main" id="{E885DD1B-9664-319A-D439-9F47847528B5}"/>
            </a:ext>
          </a:extLst>
        </p:cNvPr>
        <p:cNvGrpSpPr/>
        <p:nvPr/>
      </p:nvGrpSpPr>
      <p:grpSpPr>
        <a:xfrm>
          <a:off x="0" y="0"/>
          <a:ext cx="0" cy="0"/>
          <a:chOff x="0" y="0"/>
          <a:chExt cx="0" cy="0"/>
        </a:xfrm>
      </p:grpSpPr>
      <p:pic>
        <p:nvPicPr>
          <p:cNvPr id="151" name="Google Shape;151;p23">
            <a:extLst>
              <a:ext uri="{FF2B5EF4-FFF2-40B4-BE49-F238E27FC236}">
                <a16:creationId xmlns:a16="http://schemas.microsoft.com/office/drawing/2014/main" id="{36041CBE-84BB-D39C-830F-913BA7400DC7}"/>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2" name="Google Shape;152;p23">
            <a:extLst>
              <a:ext uri="{FF2B5EF4-FFF2-40B4-BE49-F238E27FC236}">
                <a16:creationId xmlns:a16="http://schemas.microsoft.com/office/drawing/2014/main" id="{5C144567-D0B0-C2D9-EB27-B316544B2385}"/>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53" name="Google Shape;153;p23">
            <a:extLst>
              <a:ext uri="{FF2B5EF4-FFF2-40B4-BE49-F238E27FC236}">
                <a16:creationId xmlns:a16="http://schemas.microsoft.com/office/drawing/2014/main" id="{E3DA2D47-E02E-39D6-6C85-F4C1F69BA817}"/>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5"/>
            </a:pPr>
            <a:r>
              <a:rPr lang="en" sz="2700" b="1">
                <a:latin typeface="Rubik"/>
                <a:ea typeface="Rubik"/>
                <a:cs typeface="Rubik"/>
                <a:sym typeface="Rubik"/>
              </a:rPr>
              <a:t>Data </a:t>
            </a:r>
            <a:r>
              <a:rPr lang="en" sz="2700" b="1">
                <a:solidFill>
                  <a:schemeClr val="accent5"/>
                </a:solidFill>
                <a:latin typeface="Rubik"/>
                <a:ea typeface="Rubik"/>
                <a:cs typeface="Rubik"/>
                <a:sym typeface="Rubik"/>
              </a:rPr>
              <a:t>Modeling</a:t>
            </a:r>
            <a:endParaRPr sz="2700" b="1">
              <a:solidFill>
                <a:schemeClr val="accent5"/>
              </a:solidFill>
              <a:latin typeface="Rubik"/>
              <a:ea typeface="Rubik"/>
              <a:cs typeface="Rubik"/>
              <a:sym typeface="Rubik"/>
            </a:endParaRPr>
          </a:p>
        </p:txBody>
      </p:sp>
      <p:sp>
        <p:nvSpPr>
          <p:cNvPr id="154" name="Google Shape;154;p23">
            <a:extLst>
              <a:ext uri="{FF2B5EF4-FFF2-40B4-BE49-F238E27FC236}">
                <a16:creationId xmlns:a16="http://schemas.microsoft.com/office/drawing/2014/main" id="{F31379C2-8DEA-1B63-55F3-40B9B0976098}"/>
              </a:ext>
            </a:extLst>
          </p:cNvPr>
          <p:cNvSpPr txBox="1"/>
          <p:nvPr/>
        </p:nvSpPr>
        <p:spPr>
          <a:xfrm>
            <a:off x="197625" y="983537"/>
            <a:ext cx="5022075" cy="3970287"/>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 sz="2000" b="0" i="0" u="none" strike="noStrike" cap="none" dirty="0">
                <a:solidFill>
                  <a:srgbClr val="000000"/>
                </a:solidFill>
                <a:latin typeface="Rubik"/>
                <a:ea typeface="Rubik"/>
                <a:cs typeface="Rubik"/>
                <a:sym typeface="Rubik"/>
              </a:rPr>
              <a:t>3. </a:t>
            </a:r>
            <a:r>
              <a:rPr lang="en-US" sz="2000" b="0" i="0" u="none" strike="noStrike" cap="none" dirty="0" err="1">
                <a:solidFill>
                  <a:srgbClr val="000000"/>
                </a:solidFill>
                <a:latin typeface="Rubik"/>
                <a:ea typeface="Rubik"/>
                <a:cs typeface="Rubik"/>
                <a:sym typeface="Rubik"/>
              </a:rPr>
              <a:t>Confussion</a:t>
            </a:r>
            <a:r>
              <a:rPr lang="en-US" sz="2000" b="0" i="0" u="none" strike="noStrike" cap="none" dirty="0">
                <a:solidFill>
                  <a:srgbClr val="000000"/>
                </a:solidFill>
                <a:latin typeface="Rubik"/>
                <a:ea typeface="Rubik"/>
                <a:cs typeface="Rubik"/>
                <a:sym typeface="Rubik"/>
              </a:rPr>
              <a:t> Matrix Gradient Boosting</a:t>
            </a:r>
            <a:endParaRPr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dirty="0">
                <a:solidFill>
                  <a:schemeClr val="dk1"/>
                </a:solidFill>
                <a:latin typeface="Rubik"/>
                <a:ea typeface="Rubik"/>
                <a:cs typeface="Rubik"/>
                <a:sym typeface="Rubik"/>
              </a:rPr>
              <a:t> False Negatives (FN): </a:t>
            </a:r>
            <a:r>
              <a:rPr lang="en-ID" sz="1200" dirty="0" err="1">
                <a:solidFill>
                  <a:schemeClr val="dk1"/>
                </a:solidFill>
                <a:latin typeface="Rubik"/>
                <a:ea typeface="Rubik"/>
                <a:cs typeface="Rubik"/>
                <a:sym typeface="Rubik"/>
              </a:rPr>
              <a:t>Pinjaman</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gagal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bayar</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diprediksi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lancar</a:t>
            </a:r>
            <a:r>
              <a:rPr lang="en-ID" sz="1200" dirty="0">
                <a:solidFill>
                  <a:schemeClr val="dk1"/>
                </a:solidFill>
                <a:latin typeface="Rubik"/>
                <a:ea typeface="Rubik"/>
                <a:cs typeface="Rubik"/>
                <a:sym typeface="Rubik"/>
              </a:rPr>
              <a:t>. Ini </a:t>
            </a:r>
            <a:r>
              <a:rPr lang="en-ID" sz="1200" dirty="0" err="1">
                <a:solidFill>
                  <a:schemeClr val="dk1"/>
                </a:solidFill>
                <a:latin typeface="Rubik"/>
                <a:ea typeface="Rubik"/>
                <a:cs typeface="Rubik"/>
                <a:sym typeface="Rubik"/>
              </a:rPr>
              <a:t>adalah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risiko</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terburuk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karena</a:t>
            </a:r>
            <a:r>
              <a:rPr lang="en-ID" sz="1200" dirty="0">
                <a:solidFill>
                  <a:schemeClr val="dk1"/>
                </a:solidFill>
                <a:latin typeface="Rubik"/>
                <a:ea typeface="Rubik"/>
                <a:cs typeface="Rubik"/>
                <a:sym typeface="Rubik"/>
              </a:rPr>
              <a:t> bank </a:t>
            </a:r>
            <a:r>
              <a:rPr lang="en-ID" sz="1200" dirty="0" err="1">
                <a:solidFill>
                  <a:schemeClr val="dk1"/>
                </a:solidFill>
                <a:latin typeface="Rubik"/>
                <a:ea typeface="Rubik"/>
                <a:cs typeface="Rubik"/>
                <a:sym typeface="Rubik"/>
              </a:rPr>
              <a:t>akan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menyetujui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pinjaman</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seharusnya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ditolak</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mengakibatkan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kerugian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finansial</a:t>
            </a:r>
            <a:r>
              <a:rPr lang="en-ID" sz="1200" dirty="0">
                <a:solidFill>
                  <a:schemeClr val="dk1"/>
                </a:solidFill>
                <a:latin typeface="Rubik"/>
                <a:ea typeface="Rubik"/>
                <a:cs typeface="Rubik"/>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dirty="0">
                <a:solidFill>
                  <a:schemeClr val="dk1"/>
                </a:solidFill>
                <a:latin typeface="Rubik"/>
                <a:ea typeface="Rubik"/>
                <a:cs typeface="Rubik"/>
                <a:sym typeface="Rubik"/>
              </a:rPr>
              <a:t>False Positives (FP): </a:t>
            </a:r>
            <a:r>
              <a:rPr lang="en-ID" sz="1200" dirty="0" err="1">
                <a:solidFill>
                  <a:schemeClr val="dk1"/>
                </a:solidFill>
                <a:latin typeface="Rubik"/>
                <a:ea typeface="Rubik"/>
                <a:cs typeface="Rubik"/>
                <a:sym typeface="Rubik"/>
              </a:rPr>
              <a:t>Pinjaman</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lancar</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diprediksi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gagal</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bayar</a:t>
            </a:r>
            <a:r>
              <a:rPr lang="en-ID" sz="1200" dirty="0">
                <a:solidFill>
                  <a:schemeClr val="dk1"/>
                </a:solidFill>
                <a:latin typeface="Rubik"/>
                <a:ea typeface="Rubik"/>
                <a:cs typeface="Rubik"/>
                <a:sym typeface="Rubik"/>
              </a:rPr>
              <a:t>. Ini </a:t>
            </a:r>
            <a:r>
              <a:rPr lang="en-ID" sz="1200" dirty="0" err="1">
                <a:solidFill>
                  <a:schemeClr val="dk1"/>
                </a:solidFill>
                <a:latin typeface="Rubik"/>
                <a:ea typeface="Rubik"/>
                <a:cs typeface="Rubik"/>
                <a:sym typeface="Rubik"/>
              </a:rPr>
              <a:t>adalah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kerugian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dalam</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bentuk</a:t>
            </a:r>
            <a:r>
              <a:rPr lang="en-ID" sz="1200" dirty="0">
                <a:solidFill>
                  <a:schemeClr val="dk1"/>
                </a:solidFill>
                <a:latin typeface="Rubik"/>
                <a:ea typeface="Rubik"/>
                <a:cs typeface="Rubik"/>
                <a:sym typeface="Rubik"/>
              </a:rPr>
              <a:t> opportunity cost (</a:t>
            </a:r>
            <a:r>
              <a:rPr lang="en-ID" sz="1200" dirty="0" err="1">
                <a:solidFill>
                  <a:schemeClr val="dk1"/>
                </a:solidFill>
                <a:latin typeface="Rubik"/>
                <a:ea typeface="Rubik"/>
                <a:cs typeface="Rubik"/>
                <a:sym typeface="Rubik"/>
              </a:rPr>
              <a:t>kehilangan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calon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pelanggan</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sebenarnya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bagus</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tetapi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lebih</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dapat</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ditoleransi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daripada</a:t>
            </a:r>
            <a:r>
              <a:rPr lang="en-ID" sz="1200" dirty="0">
                <a:solidFill>
                  <a:schemeClr val="dk1"/>
                </a:solidFill>
                <a:latin typeface="Rubik"/>
                <a:ea typeface="Rubik"/>
                <a:cs typeface="Rubik"/>
                <a:sym typeface="Rubik"/>
              </a:rPr>
              <a:t> FN.</a:t>
            </a:r>
          </a:p>
          <a:p>
            <a:pPr marL="0" marR="0" lvl="0" indent="0" algn="l" rtl="0">
              <a:lnSpc>
                <a:spcPct val="150000"/>
              </a:lnSpc>
              <a:spcBef>
                <a:spcPts val="0"/>
              </a:spcBef>
              <a:spcAft>
                <a:spcPts val="0"/>
              </a:spcAft>
              <a:buClr>
                <a:schemeClr val="dk1"/>
              </a:buClr>
              <a:buSzPts val="1400"/>
              <a:buFont typeface="Arial"/>
              <a:buNone/>
            </a:pPr>
            <a:r>
              <a:rPr lang="en-ID" sz="1200" dirty="0">
                <a:solidFill>
                  <a:schemeClr val="dk1"/>
                </a:solidFill>
                <a:latin typeface="Rubik"/>
                <a:ea typeface="Rubik"/>
                <a:cs typeface="Rubik"/>
                <a:sym typeface="Rubik"/>
              </a:rPr>
              <a:t>Model yang paling </a:t>
            </a:r>
            <a:r>
              <a:rPr lang="en-ID" sz="1200" dirty="0" err="1">
                <a:solidFill>
                  <a:schemeClr val="dk1"/>
                </a:solidFill>
                <a:latin typeface="Rubik"/>
                <a:ea typeface="Rubik"/>
                <a:cs typeface="Rubik"/>
                <a:sym typeface="Rubik"/>
              </a:rPr>
              <a:t>sukses</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adalah</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memberikan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nilai</a:t>
            </a:r>
            <a:r>
              <a:rPr lang="en-ID" sz="1200" dirty="0">
                <a:solidFill>
                  <a:schemeClr val="dk1"/>
                </a:solidFill>
                <a:latin typeface="Rubik"/>
                <a:ea typeface="Rubik"/>
                <a:cs typeface="Rubik"/>
                <a:sym typeface="Rubik"/>
              </a:rPr>
              <a:t> ROC-AUC </a:t>
            </a:r>
            <a:r>
              <a:rPr lang="en-ID" sz="1200" dirty="0" err="1">
                <a:solidFill>
                  <a:schemeClr val="dk1"/>
                </a:solidFill>
                <a:latin typeface="Rubik"/>
                <a:ea typeface="Rubik"/>
                <a:cs typeface="Rubik"/>
                <a:sym typeface="Rubik"/>
              </a:rPr>
              <a:t>tertinggi</a:t>
            </a:r>
            <a:r>
              <a:rPr lang="en-ID" sz="1200" dirty="0">
                <a:solidFill>
                  <a:schemeClr val="dk1"/>
                </a:solidFill>
                <a:latin typeface="Rubik"/>
                <a:ea typeface="Rubik"/>
                <a:cs typeface="Rubik"/>
                <a:sym typeface="Rubik"/>
              </a:rPr>
              <a:t> dan Recall </a:t>
            </a:r>
            <a:r>
              <a:rPr lang="en-ID" sz="1200" dirty="0" err="1">
                <a:solidFill>
                  <a:schemeClr val="dk1"/>
                </a:solidFill>
                <a:latin typeface="Rubik"/>
                <a:ea typeface="Rubik"/>
                <a:cs typeface="Rubik"/>
                <a:sym typeface="Rubik"/>
              </a:rPr>
              <a:t>Kelas</a:t>
            </a:r>
            <a:r>
              <a:rPr lang="en-ID" sz="1200" dirty="0">
                <a:solidFill>
                  <a:schemeClr val="dk1"/>
                </a:solidFill>
                <a:latin typeface="Rubik"/>
                <a:ea typeface="Rubik"/>
                <a:cs typeface="Rubik"/>
                <a:sym typeface="Rubik"/>
              </a:rPr>
              <a:t> 1 (Bad Loan) yang </a:t>
            </a:r>
            <a:r>
              <a:rPr lang="en-ID" sz="1200" dirty="0" err="1">
                <a:solidFill>
                  <a:schemeClr val="dk1"/>
                </a:solidFill>
                <a:latin typeface="Rubik"/>
                <a:ea typeface="Rubik"/>
                <a:cs typeface="Rubik"/>
                <a:sym typeface="Rubik"/>
              </a:rPr>
              <a:t>tinggi</a:t>
            </a:r>
            <a:r>
              <a:rPr lang="en-ID" sz="1200" dirty="0">
                <a:solidFill>
                  <a:schemeClr val="dk1"/>
                </a:solidFill>
                <a:latin typeface="Rubik"/>
                <a:ea typeface="Rubik"/>
                <a:cs typeface="Rubik"/>
                <a:sym typeface="Rubik"/>
              </a:rPr>
              <a:t>, yang </a:t>
            </a:r>
            <a:r>
              <a:rPr lang="en-ID" sz="1200" dirty="0" err="1">
                <a:solidFill>
                  <a:schemeClr val="dk1"/>
                </a:solidFill>
                <a:latin typeface="Rubik"/>
                <a:ea typeface="Rubik"/>
                <a:cs typeface="Rubik"/>
                <a:sym typeface="Rubik"/>
              </a:rPr>
              <a:t>menunjukkan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keseimbangan</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terbaik</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antara</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identifikasi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risiko</a:t>
            </a:r>
            <a:r>
              <a:rPr lang="en-ID" sz="1200" dirty="0">
                <a:solidFill>
                  <a:schemeClr val="dk1"/>
                </a:solidFill>
                <a:latin typeface="Rubik"/>
                <a:ea typeface="Rubik"/>
                <a:cs typeface="Rubik"/>
                <a:sym typeface="Rubik"/>
              </a:rPr>
              <a:t> dan </a:t>
            </a:r>
            <a:r>
              <a:rPr lang="en-ID" sz="1200" dirty="0" err="1">
                <a:solidFill>
                  <a:schemeClr val="dk1"/>
                </a:solidFill>
                <a:latin typeface="Rubik"/>
                <a:ea typeface="Rubik"/>
                <a:cs typeface="Rubik"/>
                <a:sym typeface="Rubik"/>
              </a:rPr>
              <a:t>akurasi</a:t>
            </a:r>
            <a:r>
              <a:rPr lang="en-ID" sz="1200" dirty="0">
                <a:solidFill>
                  <a:schemeClr val="dk1"/>
                </a:solidFill>
                <a:latin typeface="Rubik"/>
                <a:ea typeface="Rubik"/>
                <a:cs typeface="Rubik"/>
                <a:sym typeface="Rubik"/>
              </a:rPr>
              <a:t> </a:t>
            </a:r>
            <a:r>
              <a:rPr lang="en-ID" sz="1200" dirty="0" err="1">
                <a:solidFill>
                  <a:schemeClr val="dk1"/>
                </a:solidFill>
                <a:latin typeface="Rubik"/>
                <a:ea typeface="Rubik"/>
                <a:cs typeface="Rubik"/>
                <a:sym typeface="Rubik"/>
              </a:rPr>
              <a:t>keseluruhan</a:t>
            </a:r>
            <a:r>
              <a:rPr lang="en-ID" sz="1200" dirty="0">
                <a:solidFill>
                  <a:schemeClr val="dk1"/>
                </a:solidFill>
                <a:latin typeface="Rubik"/>
                <a:ea typeface="Rubik"/>
                <a:cs typeface="Rubik"/>
                <a:sym typeface="Rubik"/>
              </a:rPr>
              <a:t>.</a:t>
            </a:r>
          </a:p>
        </p:txBody>
      </p:sp>
      <p:pic>
        <p:nvPicPr>
          <p:cNvPr id="4" name="Picture 3">
            <a:extLst>
              <a:ext uri="{FF2B5EF4-FFF2-40B4-BE49-F238E27FC236}">
                <a16:creationId xmlns:a16="http://schemas.microsoft.com/office/drawing/2014/main" id="{0FA804AD-C3CE-93CD-0CAA-F9151AEDABC6}"/>
              </a:ext>
            </a:extLst>
          </p:cNvPr>
          <p:cNvPicPr>
            <a:picLocks noChangeAspect="1"/>
          </p:cNvPicPr>
          <p:nvPr/>
        </p:nvPicPr>
        <p:blipFill>
          <a:blip r:embed="rId5"/>
          <a:stretch>
            <a:fillRect/>
          </a:stretch>
        </p:blipFill>
        <p:spPr>
          <a:xfrm>
            <a:off x="5309258" y="983537"/>
            <a:ext cx="3745184" cy="3853218"/>
          </a:xfrm>
          <a:prstGeom prst="rect">
            <a:avLst/>
          </a:prstGeom>
        </p:spPr>
      </p:pic>
      <p:pic>
        <p:nvPicPr>
          <p:cNvPr id="2" name="Google Shape;104;p17">
            <a:extLst>
              <a:ext uri="{FF2B5EF4-FFF2-40B4-BE49-F238E27FC236}">
                <a16:creationId xmlns:a16="http://schemas.microsoft.com/office/drawing/2014/main" id="{C4E3174D-5B79-4053-238A-81CB15AD8AC5}"/>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113994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60" name="Google Shape;160;p2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1" name="Google Shape;161;p24"/>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6"/>
            </a:pPr>
            <a:r>
              <a:rPr lang="en" sz="2700" b="1">
                <a:latin typeface="Rubik"/>
                <a:ea typeface="Rubik"/>
                <a:cs typeface="Rubik"/>
                <a:sym typeface="Rubik"/>
              </a:rPr>
              <a:t>Evaluation</a:t>
            </a:r>
            <a:endParaRPr sz="2700" b="1">
              <a:latin typeface="Rubik"/>
              <a:ea typeface="Rubik"/>
              <a:cs typeface="Rubik"/>
              <a:sym typeface="Rubik"/>
            </a:endParaRPr>
          </a:p>
        </p:txBody>
      </p:sp>
      <p:sp>
        <p:nvSpPr>
          <p:cNvPr id="162" name="Google Shape;162;p24"/>
          <p:cNvSpPr txBox="1"/>
          <p:nvPr/>
        </p:nvSpPr>
        <p:spPr>
          <a:xfrm>
            <a:off x="340500" y="1335962"/>
            <a:ext cx="4707750" cy="2862292"/>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1. Kurva ROC dan ROC-AUC</a:t>
            </a:r>
            <a:endParaRPr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ROC Curve (Receiver Operating Characteristic): </a:t>
            </a:r>
            <a:r>
              <a:rPr lang="en-ID" sz="1200" b="0" i="0" u="none" strike="noStrike" cap="none" dirty="0" err="1">
                <a:solidFill>
                  <a:schemeClr val="dk1"/>
                </a:solidFill>
                <a:latin typeface="Rubik"/>
                <a:ea typeface="Rubik"/>
                <a:cs typeface="Rubik"/>
                <a:sym typeface="Rubik"/>
              </a:rPr>
              <a:t>Memvisualisasikan</a:t>
            </a:r>
            <a:r>
              <a:rPr lang="en-ID" sz="1200" b="0" i="0" u="none" strike="noStrike" cap="none" dirty="0">
                <a:solidFill>
                  <a:schemeClr val="dk1"/>
                </a:solidFill>
                <a:latin typeface="Rubik"/>
                <a:ea typeface="Rubik"/>
                <a:cs typeface="Rubik"/>
                <a:sym typeface="Rubik"/>
              </a:rPr>
              <a:t> trade-off </a:t>
            </a:r>
            <a:r>
              <a:rPr lang="en-ID" sz="1200" b="0" i="0" u="none" strike="noStrike" cap="none" dirty="0" err="1">
                <a:solidFill>
                  <a:schemeClr val="dk1"/>
                </a:solidFill>
                <a:latin typeface="Rubik"/>
                <a:ea typeface="Rubik"/>
                <a:cs typeface="Rubik"/>
                <a:sym typeface="Rubik"/>
              </a:rPr>
              <a:t>antara</a:t>
            </a:r>
            <a:r>
              <a:rPr lang="en-ID" sz="1200" b="0" i="0" u="none" strike="noStrike" cap="none" dirty="0">
                <a:solidFill>
                  <a:schemeClr val="dk1"/>
                </a:solidFill>
                <a:latin typeface="Rubik"/>
                <a:ea typeface="Rubik"/>
                <a:cs typeface="Rubik"/>
                <a:sym typeface="Rubik"/>
              </a:rPr>
              <a:t> True Positive Rate (Recall) dan False Positive Rate (FPR) pada </a:t>
            </a:r>
            <a:r>
              <a:rPr lang="en-ID" sz="1200" b="0" i="0" u="none" strike="noStrike" cap="none" dirty="0" err="1">
                <a:solidFill>
                  <a:schemeClr val="dk1"/>
                </a:solidFill>
                <a:latin typeface="Rubik"/>
                <a:ea typeface="Rubik"/>
                <a:cs typeface="Rubik"/>
                <a:sym typeface="Rubik"/>
              </a:rPr>
              <a:t>semua</a:t>
            </a:r>
            <a:r>
              <a:rPr lang="en-ID" sz="1200" b="0" i="0" u="none" strike="noStrike" cap="none" dirty="0">
                <a:solidFill>
                  <a:schemeClr val="dk1"/>
                </a:solidFill>
                <a:latin typeface="Rubik"/>
                <a:ea typeface="Rubik"/>
                <a:cs typeface="Rubik"/>
                <a:sym typeface="Rubik"/>
              </a:rPr>
              <a:t> threshold yang </a:t>
            </a:r>
            <a:r>
              <a:rPr lang="en-ID" sz="1200" b="0" i="0" u="none" strike="noStrike" cap="none" dirty="0" err="1">
                <a:solidFill>
                  <a:schemeClr val="dk1"/>
                </a:solidFill>
                <a:latin typeface="Rubik"/>
                <a:ea typeface="Rubik"/>
                <a:cs typeface="Rubik"/>
                <a:sym typeface="Rubik"/>
              </a:rPr>
              <a:t>mungkin</a:t>
            </a:r>
            <a:r>
              <a:rPr lang="en-ID" sz="1200" b="0" i="0" u="none" strike="noStrike" cap="none" dirty="0">
                <a:solidFill>
                  <a:schemeClr val="dk1"/>
                </a:solidFill>
                <a:latin typeface="Rubik"/>
                <a:ea typeface="Rubik"/>
                <a:cs typeface="Rubik"/>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ROC-AUC Score: Nilai area di </a:t>
            </a:r>
            <a:r>
              <a:rPr lang="en-ID" sz="1200" b="0" i="0" u="none" strike="noStrike" cap="none" dirty="0" err="1">
                <a:solidFill>
                  <a:schemeClr val="dk1"/>
                </a:solidFill>
                <a:latin typeface="Rubik"/>
                <a:ea typeface="Rubik"/>
                <a:cs typeface="Rubik"/>
                <a:sym typeface="Rubik"/>
              </a:rPr>
              <a:t>bawah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kurva</a:t>
            </a:r>
            <a:r>
              <a:rPr lang="en-ID" sz="1200" b="0" i="0" u="none" strike="noStrike" cap="none" dirty="0">
                <a:solidFill>
                  <a:schemeClr val="dk1"/>
                </a:solidFill>
                <a:latin typeface="Rubik"/>
                <a:ea typeface="Rubik"/>
                <a:cs typeface="Rubik"/>
                <a:sym typeface="Rubik"/>
              </a:rPr>
              <a:t> (AUC). Nilai yang </a:t>
            </a:r>
            <a:r>
              <a:rPr lang="en-ID" sz="1200" b="0" i="0" u="none" strike="noStrike" cap="none" dirty="0" err="1">
                <a:solidFill>
                  <a:schemeClr val="dk1"/>
                </a:solidFill>
                <a:latin typeface="Rubik"/>
                <a:ea typeface="Rubik"/>
                <a:cs typeface="Rubik"/>
                <a:sym typeface="Rubik"/>
              </a:rPr>
              <a:t>baik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biasanya</a:t>
            </a:r>
            <a:r>
              <a:rPr lang="en-ID" sz="1200" b="0" i="0" u="none" strike="noStrike" cap="none" dirty="0">
                <a:solidFill>
                  <a:schemeClr val="dk1"/>
                </a:solidFill>
                <a:latin typeface="Rubik"/>
                <a:ea typeface="Rubik"/>
                <a:cs typeface="Rubik"/>
                <a:sym typeface="Rubik"/>
              </a:rPr>
              <a:t> &gt; 0.75-0.80) </a:t>
            </a:r>
            <a:r>
              <a:rPr lang="en-ID" sz="1200" b="0" i="0" u="none" strike="noStrike" cap="none" dirty="0" err="1">
                <a:solidFill>
                  <a:schemeClr val="dk1"/>
                </a:solidFill>
                <a:latin typeface="Rubik"/>
                <a:ea typeface="Rubik"/>
                <a:cs typeface="Rubik"/>
                <a:sym typeface="Rubik"/>
              </a:rPr>
              <a:t>menunjukkan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bahwa</a:t>
            </a:r>
            <a:r>
              <a:rPr lang="en-ID" sz="1200" b="0" i="0" u="none" strike="noStrike" cap="none" dirty="0">
                <a:solidFill>
                  <a:schemeClr val="dk1"/>
                </a:solidFill>
                <a:latin typeface="Rubik"/>
                <a:ea typeface="Rubik"/>
                <a:cs typeface="Rubik"/>
                <a:sym typeface="Rubik"/>
              </a:rPr>
              <a:t> model </a:t>
            </a:r>
            <a:r>
              <a:rPr lang="en-ID" sz="1200" b="0" i="0" u="none" strike="noStrike" cap="none" dirty="0" err="1">
                <a:solidFill>
                  <a:schemeClr val="dk1"/>
                </a:solidFill>
                <a:latin typeface="Rubik"/>
                <a:ea typeface="Rubik"/>
                <a:cs typeface="Rubik"/>
                <a:sym typeface="Rubik"/>
              </a:rPr>
              <a:t>mampu</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memprioritaskan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peminjam</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berisiko</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tinggi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dengan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baik</a:t>
            </a:r>
            <a:r>
              <a:rPr lang="en-ID" sz="1200" b="0" i="0" u="none" strike="noStrike" cap="none" dirty="0">
                <a:solidFill>
                  <a:schemeClr val="dk1"/>
                </a:solidFill>
                <a:latin typeface="Rubik"/>
                <a:ea typeface="Rubik"/>
                <a:cs typeface="Rubik"/>
                <a:sym typeface="Rubik"/>
              </a:rPr>
              <a:t>.</a:t>
            </a:r>
            <a:endParaRPr sz="1200" dirty="0">
              <a:solidFill>
                <a:schemeClr val="dk1"/>
              </a:solidFill>
              <a:latin typeface="Rubik"/>
              <a:ea typeface="Rubik"/>
              <a:cs typeface="Rubik"/>
              <a:sym typeface="Rubik"/>
            </a:endParaRPr>
          </a:p>
        </p:txBody>
      </p:sp>
      <p:pic>
        <p:nvPicPr>
          <p:cNvPr id="3" name="Picture 2">
            <a:extLst>
              <a:ext uri="{FF2B5EF4-FFF2-40B4-BE49-F238E27FC236}">
                <a16:creationId xmlns:a16="http://schemas.microsoft.com/office/drawing/2014/main" id="{69322F8B-1A03-1D98-95EB-1F9DFF979251}"/>
              </a:ext>
            </a:extLst>
          </p:cNvPr>
          <p:cNvPicPr>
            <a:picLocks noChangeAspect="1"/>
          </p:cNvPicPr>
          <p:nvPr/>
        </p:nvPicPr>
        <p:blipFill>
          <a:blip r:embed="rId5"/>
          <a:stretch>
            <a:fillRect/>
          </a:stretch>
        </p:blipFill>
        <p:spPr>
          <a:xfrm>
            <a:off x="5117502" y="1335962"/>
            <a:ext cx="3600000" cy="2816643"/>
          </a:xfrm>
          <a:prstGeom prst="rect">
            <a:avLst/>
          </a:prstGeom>
          <a:solidFill>
            <a:schemeClr val="bg1"/>
          </a:solidFill>
        </p:spPr>
      </p:pic>
      <p:pic>
        <p:nvPicPr>
          <p:cNvPr id="2" name="Google Shape;104;p17">
            <a:extLst>
              <a:ext uri="{FF2B5EF4-FFF2-40B4-BE49-F238E27FC236}">
                <a16:creationId xmlns:a16="http://schemas.microsoft.com/office/drawing/2014/main" id="{ABF31462-139C-F050-56F6-EE15280E7ABC}"/>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686A75A7-66D9-5BE7-0307-823B4280CA1B}"/>
            </a:ext>
          </a:extLst>
        </p:cNvPr>
        <p:cNvGrpSpPr/>
        <p:nvPr/>
      </p:nvGrpSpPr>
      <p:grpSpPr>
        <a:xfrm>
          <a:off x="0" y="0"/>
          <a:ext cx="0" cy="0"/>
          <a:chOff x="0" y="0"/>
          <a:chExt cx="0" cy="0"/>
        </a:xfrm>
      </p:grpSpPr>
      <p:pic>
        <p:nvPicPr>
          <p:cNvPr id="159" name="Google Shape;159;p24">
            <a:extLst>
              <a:ext uri="{FF2B5EF4-FFF2-40B4-BE49-F238E27FC236}">
                <a16:creationId xmlns:a16="http://schemas.microsoft.com/office/drawing/2014/main" id="{45CBC309-828E-84C2-2BA7-A2DDDB82DA4D}"/>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60" name="Google Shape;160;p24">
            <a:extLst>
              <a:ext uri="{FF2B5EF4-FFF2-40B4-BE49-F238E27FC236}">
                <a16:creationId xmlns:a16="http://schemas.microsoft.com/office/drawing/2014/main" id="{3A59645B-EC4B-A3F0-2C3E-1B578A79D76D}"/>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1" name="Google Shape;161;p24">
            <a:extLst>
              <a:ext uri="{FF2B5EF4-FFF2-40B4-BE49-F238E27FC236}">
                <a16:creationId xmlns:a16="http://schemas.microsoft.com/office/drawing/2014/main" id="{E6C130F4-5D8E-235F-27FB-37294D4737A6}"/>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6"/>
            </a:pPr>
            <a:r>
              <a:rPr lang="en" sz="2700" b="1">
                <a:latin typeface="Rubik"/>
                <a:ea typeface="Rubik"/>
                <a:cs typeface="Rubik"/>
                <a:sym typeface="Rubik"/>
              </a:rPr>
              <a:t>Evaluation</a:t>
            </a:r>
            <a:endParaRPr sz="2700" b="1">
              <a:latin typeface="Rubik"/>
              <a:ea typeface="Rubik"/>
              <a:cs typeface="Rubik"/>
              <a:sym typeface="Rubik"/>
            </a:endParaRPr>
          </a:p>
        </p:txBody>
      </p:sp>
      <p:sp>
        <p:nvSpPr>
          <p:cNvPr id="162" name="Google Shape;162;p24">
            <a:extLst>
              <a:ext uri="{FF2B5EF4-FFF2-40B4-BE49-F238E27FC236}">
                <a16:creationId xmlns:a16="http://schemas.microsoft.com/office/drawing/2014/main" id="{FC8B98DD-0741-19F0-6693-679986D60DBA}"/>
              </a:ext>
            </a:extLst>
          </p:cNvPr>
          <p:cNvSpPr txBox="1"/>
          <p:nvPr/>
        </p:nvSpPr>
        <p:spPr>
          <a:xfrm>
            <a:off x="340500" y="1335962"/>
            <a:ext cx="4707750" cy="2031295"/>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2. </a:t>
            </a:r>
            <a:r>
              <a:rPr lang="en-US" sz="2000" b="0" i="0" u="none" strike="noStrike" cap="none" dirty="0">
                <a:solidFill>
                  <a:srgbClr val="000000"/>
                </a:solidFill>
                <a:latin typeface="Rubik"/>
                <a:ea typeface="Rubik"/>
                <a:cs typeface="Rubik"/>
                <a:sym typeface="Rubik"/>
              </a:rPr>
              <a:t>Precision-Recall Curve (PR Curve)</a:t>
            </a:r>
            <a:endParaRPr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Kurva </a:t>
            </a:r>
            <a:r>
              <a:rPr lang="en-ID" sz="1200" b="0" i="0" u="none" strike="noStrike" cap="none" dirty="0" err="1">
                <a:solidFill>
                  <a:schemeClr val="dk1"/>
                </a:solidFill>
                <a:latin typeface="Rubik"/>
                <a:ea typeface="Rubik"/>
                <a:cs typeface="Rubik"/>
                <a:sym typeface="Rubik"/>
              </a:rPr>
              <a:t>ini</a:t>
            </a:r>
            <a:r>
              <a:rPr lang="en-ID" sz="1200" b="0" i="0" u="none" strike="noStrike" cap="none" dirty="0">
                <a:solidFill>
                  <a:schemeClr val="dk1"/>
                </a:solidFill>
                <a:latin typeface="Rubik"/>
                <a:ea typeface="Rubik"/>
                <a:cs typeface="Rubik"/>
                <a:sym typeface="Rubik"/>
              </a:rPr>
              <a:t> sangat </a:t>
            </a:r>
            <a:r>
              <a:rPr lang="en-ID" sz="1200" b="0" i="0" u="none" strike="noStrike" cap="none" dirty="0" err="1">
                <a:solidFill>
                  <a:schemeClr val="dk1"/>
                </a:solidFill>
                <a:latin typeface="Rubik"/>
                <a:ea typeface="Rubik"/>
                <a:cs typeface="Rubik"/>
                <a:sym typeface="Rubik"/>
              </a:rPr>
              <a:t>penting</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ketika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proporsi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kelas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minoritas</a:t>
            </a:r>
            <a:r>
              <a:rPr lang="en-ID" sz="1200" b="0" i="0" u="none" strike="noStrike" cap="none" dirty="0">
                <a:solidFill>
                  <a:schemeClr val="dk1"/>
                </a:solidFill>
                <a:latin typeface="Rubik"/>
                <a:ea typeface="Rubik"/>
                <a:cs typeface="Rubik"/>
                <a:sym typeface="Rubik"/>
              </a:rPr>
              <a:t> sangat </a:t>
            </a:r>
            <a:r>
              <a:rPr lang="en-ID" sz="1200" b="0" i="0" u="none" strike="noStrike" cap="none" dirty="0" err="1">
                <a:solidFill>
                  <a:schemeClr val="dk1"/>
                </a:solidFill>
                <a:latin typeface="Rubik"/>
                <a:ea typeface="Rubik"/>
                <a:cs typeface="Rubik"/>
                <a:sym typeface="Rubik"/>
              </a:rPr>
              <a:t>kecil</a:t>
            </a:r>
            <a:r>
              <a:rPr lang="en-ID" sz="1200" b="0" i="0" u="none" strike="noStrike" cap="none" dirty="0">
                <a:solidFill>
                  <a:schemeClr val="dk1"/>
                </a:solidFill>
                <a:latin typeface="Rubik"/>
                <a:ea typeface="Rubik"/>
                <a:cs typeface="Rubik"/>
                <a:sym typeface="Rubik"/>
              </a:rPr>
              <a:t>. Model yang </a:t>
            </a:r>
            <a:r>
              <a:rPr lang="en-ID" sz="1200" b="0" i="0" u="none" strike="noStrike" cap="none" dirty="0" err="1">
                <a:solidFill>
                  <a:schemeClr val="dk1"/>
                </a:solidFill>
                <a:latin typeface="Rubik"/>
                <a:ea typeface="Rubik"/>
                <a:cs typeface="Rubik"/>
                <a:sym typeface="Rubik"/>
              </a:rPr>
              <a:t>memiliki</a:t>
            </a:r>
            <a:r>
              <a:rPr lang="en-ID" sz="1200" b="0" i="0" u="none" strike="noStrike" cap="none" dirty="0">
                <a:solidFill>
                  <a:schemeClr val="dk1"/>
                </a:solidFill>
                <a:latin typeface="Rubik"/>
                <a:ea typeface="Rubik"/>
                <a:cs typeface="Rubik"/>
                <a:sym typeface="Rubik"/>
              </a:rPr>
              <a:t> PR-AUC </a:t>
            </a:r>
            <a:r>
              <a:rPr lang="en-ID" sz="1200" b="0" i="0" u="none" strike="noStrike" cap="none" dirty="0" err="1">
                <a:solidFill>
                  <a:schemeClr val="dk1"/>
                </a:solidFill>
                <a:latin typeface="Rubik"/>
                <a:ea typeface="Rubik"/>
                <a:cs typeface="Rubik"/>
                <a:sym typeface="Rubik"/>
              </a:rPr>
              <a:t>jauh</a:t>
            </a:r>
            <a:r>
              <a:rPr lang="en-ID" sz="1200" b="0" i="0" u="none" strike="noStrike" cap="none" dirty="0">
                <a:solidFill>
                  <a:schemeClr val="dk1"/>
                </a:solidFill>
                <a:latin typeface="Rubik"/>
                <a:ea typeface="Rubik"/>
                <a:cs typeface="Rubik"/>
                <a:sym typeface="Rubik"/>
              </a:rPr>
              <a:t> di </a:t>
            </a:r>
            <a:r>
              <a:rPr lang="en-ID" sz="1200" b="0" i="0" u="none" strike="noStrike" cap="none" dirty="0" err="1">
                <a:solidFill>
                  <a:schemeClr val="dk1"/>
                </a:solidFill>
                <a:latin typeface="Rubik"/>
                <a:ea typeface="Rubik"/>
                <a:cs typeface="Rubik"/>
                <a:sym typeface="Rubik"/>
              </a:rPr>
              <a:t>atas</a:t>
            </a:r>
            <a:r>
              <a:rPr lang="en-ID" sz="1200" b="0" i="0" u="none" strike="noStrike" cap="none" dirty="0">
                <a:solidFill>
                  <a:schemeClr val="dk1"/>
                </a:solidFill>
                <a:latin typeface="Rubik"/>
                <a:ea typeface="Rubik"/>
                <a:cs typeface="Rubik"/>
                <a:sym typeface="Rubik"/>
              </a:rPr>
              <a:t> garis baseline (</a:t>
            </a:r>
            <a:r>
              <a:rPr lang="en-ID" sz="1200" b="0" i="0" u="none" strike="noStrike" cap="none" dirty="0" err="1">
                <a:solidFill>
                  <a:schemeClr val="dk1"/>
                </a:solidFill>
                <a:latin typeface="Rubik"/>
                <a:ea typeface="Rubik"/>
                <a:cs typeface="Rubik"/>
                <a:sym typeface="Rubik"/>
              </a:rPr>
              <a:t>proporsi</a:t>
            </a:r>
            <a:r>
              <a:rPr lang="en-ID" sz="1200" b="0" i="0" u="none" strike="noStrike" cap="none" dirty="0">
                <a:solidFill>
                  <a:schemeClr val="dk1"/>
                </a:solidFill>
                <a:latin typeface="Rubik"/>
                <a:ea typeface="Rubik"/>
                <a:cs typeface="Rubik"/>
                <a:sym typeface="Rubik"/>
              </a:rPr>
              <a:t> Bad Loan di data) </a:t>
            </a:r>
            <a:r>
              <a:rPr lang="en-ID" sz="1200" b="0" i="0" u="none" strike="noStrike" cap="none" dirty="0" err="1">
                <a:solidFill>
                  <a:schemeClr val="dk1"/>
                </a:solidFill>
                <a:latin typeface="Rubik"/>
                <a:ea typeface="Rubik"/>
                <a:cs typeface="Rubik"/>
                <a:sym typeface="Rubik"/>
              </a:rPr>
              <a:t>dianggap</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efektif</a:t>
            </a:r>
            <a:r>
              <a:rPr lang="en-ID" sz="1200" b="0" i="0" u="none" strike="noStrike" cap="none" dirty="0">
                <a:solidFill>
                  <a:schemeClr val="dk1"/>
                </a:solidFill>
                <a:latin typeface="Rubik"/>
                <a:ea typeface="Rubik"/>
                <a:cs typeface="Rubik"/>
                <a:sym typeface="Rubik"/>
              </a:rPr>
              <a:t>.</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PR Curve </a:t>
            </a:r>
            <a:r>
              <a:rPr lang="en-ID" sz="1200" b="0" i="0" u="none" strike="noStrike" cap="none" dirty="0" err="1">
                <a:solidFill>
                  <a:schemeClr val="dk1"/>
                </a:solidFill>
                <a:latin typeface="Rubik"/>
                <a:ea typeface="Rubik"/>
                <a:cs typeface="Rubik"/>
                <a:sym typeface="Rubik"/>
              </a:rPr>
              <a:t>memberikan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gambaran</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lebih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realistis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tentang</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kinerja</a:t>
            </a:r>
            <a:r>
              <a:rPr lang="en-ID" sz="1200" b="0" i="0" u="none" strike="noStrike" cap="none" dirty="0">
                <a:solidFill>
                  <a:schemeClr val="dk1"/>
                </a:solidFill>
                <a:latin typeface="Rubik"/>
                <a:ea typeface="Rubik"/>
                <a:cs typeface="Rubik"/>
                <a:sym typeface="Rubik"/>
              </a:rPr>
              <a:t> model </a:t>
            </a:r>
            <a:r>
              <a:rPr lang="en-ID" sz="1200" b="0" i="0" u="none" strike="noStrike" cap="none" dirty="0" err="1">
                <a:solidFill>
                  <a:schemeClr val="dk1"/>
                </a:solidFill>
                <a:latin typeface="Rubik"/>
                <a:ea typeface="Rubik"/>
                <a:cs typeface="Rubik"/>
                <a:sym typeface="Rubik"/>
              </a:rPr>
              <a:t>dalam</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memprediksi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kelas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minoritas</a:t>
            </a:r>
            <a:r>
              <a:rPr lang="en-ID" sz="1200" b="0" i="0" u="none" strike="noStrike" cap="none" dirty="0">
                <a:solidFill>
                  <a:schemeClr val="dk1"/>
                </a:solidFill>
                <a:latin typeface="Rubik"/>
                <a:ea typeface="Rubik"/>
                <a:cs typeface="Rubik"/>
                <a:sym typeface="Rubik"/>
              </a:rPr>
              <a:t>.</a:t>
            </a:r>
            <a:endParaRPr sz="1200" dirty="0">
              <a:solidFill>
                <a:schemeClr val="dk1"/>
              </a:solidFill>
              <a:latin typeface="Rubik"/>
              <a:ea typeface="Rubik"/>
              <a:cs typeface="Rubik"/>
              <a:sym typeface="Rubik"/>
            </a:endParaRPr>
          </a:p>
        </p:txBody>
      </p:sp>
      <p:pic>
        <p:nvPicPr>
          <p:cNvPr id="4" name="Picture 3">
            <a:extLst>
              <a:ext uri="{FF2B5EF4-FFF2-40B4-BE49-F238E27FC236}">
                <a16:creationId xmlns:a16="http://schemas.microsoft.com/office/drawing/2014/main" id="{B3645B69-B621-C43A-9BDA-718827EBCC93}"/>
              </a:ext>
            </a:extLst>
          </p:cNvPr>
          <p:cNvPicPr>
            <a:picLocks noChangeAspect="1"/>
          </p:cNvPicPr>
          <p:nvPr/>
        </p:nvPicPr>
        <p:blipFill>
          <a:blip r:embed="rId5"/>
          <a:stretch>
            <a:fillRect/>
          </a:stretch>
        </p:blipFill>
        <p:spPr>
          <a:xfrm>
            <a:off x="5048250" y="1318751"/>
            <a:ext cx="3600000" cy="2857642"/>
          </a:xfrm>
          <a:prstGeom prst="rect">
            <a:avLst/>
          </a:prstGeom>
        </p:spPr>
      </p:pic>
      <p:pic>
        <p:nvPicPr>
          <p:cNvPr id="2" name="Google Shape;104;p17">
            <a:extLst>
              <a:ext uri="{FF2B5EF4-FFF2-40B4-BE49-F238E27FC236}">
                <a16:creationId xmlns:a16="http://schemas.microsoft.com/office/drawing/2014/main" id="{EC78FB16-AC27-8EC6-1787-DED9D097C3B4}"/>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2294838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DCEEB20B-1405-8CB1-EFE6-F4E826EFDE5A}"/>
            </a:ext>
          </a:extLst>
        </p:cNvPr>
        <p:cNvGrpSpPr/>
        <p:nvPr/>
      </p:nvGrpSpPr>
      <p:grpSpPr>
        <a:xfrm>
          <a:off x="0" y="0"/>
          <a:ext cx="0" cy="0"/>
          <a:chOff x="0" y="0"/>
          <a:chExt cx="0" cy="0"/>
        </a:xfrm>
      </p:grpSpPr>
      <p:pic>
        <p:nvPicPr>
          <p:cNvPr id="159" name="Google Shape;159;p24">
            <a:extLst>
              <a:ext uri="{FF2B5EF4-FFF2-40B4-BE49-F238E27FC236}">
                <a16:creationId xmlns:a16="http://schemas.microsoft.com/office/drawing/2014/main" id="{02C42DB0-96BA-52BB-53BD-FB1CCDFBFB46}"/>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60" name="Google Shape;160;p24">
            <a:extLst>
              <a:ext uri="{FF2B5EF4-FFF2-40B4-BE49-F238E27FC236}">
                <a16:creationId xmlns:a16="http://schemas.microsoft.com/office/drawing/2014/main" id="{01286A33-F4E4-5FA4-CC1E-8047B8F564ED}"/>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1" name="Google Shape;161;p24">
            <a:extLst>
              <a:ext uri="{FF2B5EF4-FFF2-40B4-BE49-F238E27FC236}">
                <a16:creationId xmlns:a16="http://schemas.microsoft.com/office/drawing/2014/main" id="{F2FED65F-BF5A-22AE-7D4C-6AE50BEA2820}"/>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6"/>
            </a:pPr>
            <a:r>
              <a:rPr lang="en" sz="2700" b="1">
                <a:latin typeface="Rubik"/>
                <a:ea typeface="Rubik"/>
                <a:cs typeface="Rubik"/>
                <a:sym typeface="Rubik"/>
              </a:rPr>
              <a:t>Evaluation</a:t>
            </a:r>
            <a:endParaRPr sz="2700" b="1">
              <a:latin typeface="Rubik"/>
              <a:ea typeface="Rubik"/>
              <a:cs typeface="Rubik"/>
              <a:sym typeface="Rubik"/>
            </a:endParaRPr>
          </a:p>
        </p:txBody>
      </p:sp>
      <p:sp>
        <p:nvSpPr>
          <p:cNvPr id="162" name="Google Shape;162;p24">
            <a:extLst>
              <a:ext uri="{FF2B5EF4-FFF2-40B4-BE49-F238E27FC236}">
                <a16:creationId xmlns:a16="http://schemas.microsoft.com/office/drawing/2014/main" id="{7087C171-1299-17D6-D5F2-8CB5FA2E6CFF}"/>
              </a:ext>
            </a:extLst>
          </p:cNvPr>
          <p:cNvSpPr txBox="1"/>
          <p:nvPr/>
        </p:nvSpPr>
        <p:spPr>
          <a:xfrm>
            <a:off x="340499" y="1012112"/>
            <a:ext cx="8584425" cy="2585293"/>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3. </a:t>
            </a:r>
            <a:r>
              <a:rPr lang="en-US" sz="2000" b="0" i="0" u="none" strike="noStrike" cap="none" dirty="0" err="1">
                <a:solidFill>
                  <a:srgbClr val="000000"/>
                </a:solidFill>
                <a:latin typeface="Rubik"/>
                <a:ea typeface="Rubik"/>
                <a:cs typeface="Rubik"/>
                <a:sym typeface="Rubik"/>
              </a:rPr>
              <a:t>Analisis</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Perubahan</a:t>
            </a:r>
            <a:r>
              <a:rPr lang="en-US" sz="2000" b="0" i="0" u="none" strike="noStrike" cap="none" dirty="0">
                <a:solidFill>
                  <a:srgbClr val="000000"/>
                </a:solidFill>
                <a:latin typeface="Rubik"/>
                <a:ea typeface="Rubik"/>
                <a:cs typeface="Rubik"/>
                <a:sym typeface="Rubik"/>
              </a:rPr>
              <a:t> Threshold</a:t>
            </a:r>
            <a:endParaRPr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Dalam </a:t>
            </a:r>
            <a:r>
              <a:rPr lang="en-ID" sz="1200" b="0" i="0" u="none" strike="noStrike" cap="none" dirty="0" err="1">
                <a:solidFill>
                  <a:schemeClr val="dk1"/>
                </a:solidFill>
                <a:latin typeface="Rubik"/>
                <a:ea typeface="Rubik"/>
                <a:cs typeface="Rubik"/>
                <a:sym typeface="Rubik"/>
              </a:rPr>
              <a:t>risiko</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kredit</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kita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harus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menentukan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probabilitas</a:t>
            </a:r>
            <a:r>
              <a:rPr lang="en-ID" sz="1200" b="0" i="0" u="none" strike="noStrike" cap="none" dirty="0">
                <a:solidFill>
                  <a:schemeClr val="dk1"/>
                </a:solidFill>
                <a:latin typeface="Rubik"/>
                <a:ea typeface="Rubik"/>
                <a:cs typeface="Rubik"/>
                <a:sym typeface="Rubik"/>
              </a:rPr>
              <a:t> batas (threshold) mana yang </a:t>
            </a:r>
            <a:r>
              <a:rPr lang="en-ID" sz="1200" b="0" i="0" u="none" strike="noStrike" cap="none" dirty="0" err="1">
                <a:solidFill>
                  <a:schemeClr val="dk1"/>
                </a:solidFill>
                <a:latin typeface="Rubik"/>
                <a:ea typeface="Rubik"/>
                <a:cs typeface="Rubik"/>
                <a:sym typeface="Rubik"/>
              </a:rPr>
              <a:t>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digunakan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untuk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mengklasifikasikan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sebagai</a:t>
            </a:r>
            <a:r>
              <a:rPr lang="en-ID" sz="1200" b="0" i="0" u="none" strike="noStrike" cap="none" dirty="0">
                <a:solidFill>
                  <a:schemeClr val="dk1"/>
                </a:solidFill>
                <a:latin typeface="Rubik"/>
                <a:ea typeface="Rubik"/>
                <a:cs typeface="Rubik"/>
                <a:sym typeface="Rubik"/>
              </a:rPr>
              <a:t> "Bad" (Tolak).</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Tujuan </a:t>
            </a:r>
            <a:r>
              <a:rPr lang="en-ID" sz="1200" b="0" i="0" u="none" strike="noStrike" cap="none" dirty="0" err="1">
                <a:solidFill>
                  <a:schemeClr val="dk1"/>
                </a:solidFill>
                <a:latin typeface="Rubik"/>
                <a:ea typeface="Rubik"/>
                <a:cs typeface="Rubik"/>
                <a:sym typeface="Rubik"/>
              </a:rPr>
              <a:t>utama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adalah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meminimalkan</a:t>
            </a:r>
            <a:r>
              <a:rPr lang="en-ID" sz="1200" b="0" i="0" u="none" strike="noStrike" cap="none" dirty="0">
                <a:solidFill>
                  <a:schemeClr val="dk1"/>
                </a:solidFill>
                <a:latin typeface="Rubik"/>
                <a:ea typeface="Rubik"/>
                <a:cs typeface="Rubik"/>
                <a:sym typeface="Rubik"/>
              </a:rPr>
              <a:t> FN (False Negatives): </a:t>
            </a:r>
            <a:r>
              <a:rPr lang="en-ID" sz="1200" b="0" i="0" u="none" strike="noStrike" cap="none" dirty="0" err="1">
                <a:solidFill>
                  <a:schemeClr val="dk1"/>
                </a:solidFill>
                <a:latin typeface="Rubik"/>
                <a:ea typeface="Rubik"/>
                <a:cs typeface="Rubik"/>
                <a:sym typeface="Rubik"/>
              </a:rPr>
              <a:t>Menurunkan</a:t>
            </a:r>
            <a:r>
              <a:rPr lang="en-ID" sz="1200" b="0" i="0" u="none" strike="noStrike" cap="none" dirty="0">
                <a:solidFill>
                  <a:schemeClr val="dk1"/>
                </a:solidFill>
                <a:latin typeface="Rubik"/>
                <a:ea typeface="Rubik"/>
                <a:cs typeface="Rubik"/>
                <a:sym typeface="Rubik"/>
              </a:rPr>
              <a:t> threshold (</a:t>
            </a:r>
            <a:r>
              <a:rPr lang="en-ID" sz="1200" b="0" i="0" u="none" strike="noStrike" cap="none" dirty="0" err="1">
                <a:solidFill>
                  <a:schemeClr val="dk1"/>
                </a:solidFill>
                <a:latin typeface="Rubik"/>
                <a:ea typeface="Rubik"/>
                <a:cs typeface="Rubik"/>
                <a:sym typeface="Rubik"/>
              </a:rPr>
              <a:t>misalnya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dari</a:t>
            </a:r>
            <a:r>
              <a:rPr lang="en-ID" sz="1200" b="0" i="0" u="none" strike="noStrike" cap="none" dirty="0">
                <a:solidFill>
                  <a:schemeClr val="dk1"/>
                </a:solidFill>
                <a:latin typeface="Rubik"/>
                <a:ea typeface="Rubik"/>
                <a:cs typeface="Rubik"/>
                <a:sym typeface="Rubik"/>
              </a:rPr>
              <a:t> 0.5 </a:t>
            </a:r>
            <a:r>
              <a:rPr lang="en-ID" sz="1200" b="0" i="0" u="none" strike="noStrike" cap="none" dirty="0" err="1">
                <a:solidFill>
                  <a:schemeClr val="dk1"/>
                </a:solidFill>
                <a:latin typeface="Rubik"/>
                <a:ea typeface="Rubik"/>
                <a:cs typeface="Rubik"/>
                <a:sym typeface="Rubik"/>
              </a:rPr>
              <a:t>ke</a:t>
            </a:r>
            <a:r>
              <a:rPr lang="en-ID" sz="1200" b="0" i="0" u="none" strike="noStrike" cap="none" dirty="0">
                <a:solidFill>
                  <a:schemeClr val="dk1"/>
                </a:solidFill>
                <a:latin typeface="Rubik"/>
                <a:ea typeface="Rubik"/>
                <a:cs typeface="Rubik"/>
                <a:sym typeface="Rubik"/>
              </a:rPr>
              <a:t> 0.3) </a:t>
            </a:r>
            <a:r>
              <a:rPr lang="en-ID" sz="1200" b="0" i="0" u="none" strike="noStrike" cap="none" dirty="0" err="1">
                <a:solidFill>
                  <a:schemeClr val="dk1"/>
                </a:solidFill>
                <a:latin typeface="Rubik"/>
                <a:ea typeface="Rubik"/>
                <a:cs typeface="Rubik"/>
                <a:sym typeface="Rubik"/>
              </a:rPr>
              <a:t>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meningkatkan</a:t>
            </a:r>
            <a:r>
              <a:rPr lang="en-ID" sz="1200" b="0" i="0" u="none" strike="noStrike" cap="none" dirty="0">
                <a:solidFill>
                  <a:schemeClr val="dk1"/>
                </a:solidFill>
                <a:latin typeface="Rubik"/>
                <a:ea typeface="Rubik"/>
                <a:cs typeface="Rubik"/>
                <a:sym typeface="Rubik"/>
              </a:rPr>
              <a:t> Recall (</a:t>
            </a:r>
            <a:r>
              <a:rPr lang="en-ID" sz="1200" b="0" i="0" u="none" strike="noStrike" cap="none" dirty="0" err="1">
                <a:solidFill>
                  <a:schemeClr val="dk1"/>
                </a:solidFill>
                <a:latin typeface="Rubik"/>
                <a:ea typeface="Rubik"/>
                <a:cs typeface="Rubik"/>
                <a:sym typeface="Rubik"/>
              </a:rPr>
              <a:t>menangkap</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lebih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banyak</a:t>
            </a:r>
            <a:r>
              <a:rPr lang="en-ID" sz="1200" b="0" i="0" u="none" strike="noStrike" cap="none" dirty="0">
                <a:solidFill>
                  <a:schemeClr val="dk1"/>
                </a:solidFill>
                <a:latin typeface="Rubik"/>
                <a:ea typeface="Rubik"/>
                <a:cs typeface="Rubik"/>
                <a:sym typeface="Rubik"/>
              </a:rPr>
              <a:t> Bad Loan) </a:t>
            </a:r>
            <a:r>
              <a:rPr lang="en-ID" sz="1200" b="0" i="0" u="none" strike="noStrike" cap="none" dirty="0" err="1">
                <a:solidFill>
                  <a:schemeClr val="dk1"/>
                </a:solidFill>
                <a:latin typeface="Rubik"/>
                <a:ea typeface="Rubik"/>
                <a:cs typeface="Rubik"/>
                <a:sym typeface="Rubik"/>
              </a:rPr>
              <a:t>tetapi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menurunkan</a:t>
            </a:r>
            <a:r>
              <a:rPr lang="en-ID" sz="1200" b="0" i="0" u="none" strike="noStrike" cap="none" dirty="0">
                <a:solidFill>
                  <a:schemeClr val="dk1"/>
                </a:solidFill>
                <a:latin typeface="Rubik"/>
                <a:ea typeface="Rubik"/>
                <a:cs typeface="Rubik"/>
                <a:sym typeface="Rubik"/>
              </a:rPr>
              <a:t> Precision (</a:t>
            </a:r>
            <a:r>
              <a:rPr lang="en-ID" sz="1200" b="0" i="0" u="none" strike="noStrike" cap="none" dirty="0" err="1">
                <a:solidFill>
                  <a:schemeClr val="dk1"/>
                </a:solidFill>
                <a:latin typeface="Rubik"/>
                <a:ea typeface="Rubik"/>
                <a:cs typeface="Rubik"/>
                <a:sym typeface="Rubik"/>
              </a:rPr>
              <a:t>menolak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lebih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banyak</a:t>
            </a:r>
            <a:r>
              <a:rPr lang="en-ID" sz="1200" b="0" i="0" u="none" strike="noStrike" cap="none" dirty="0">
                <a:solidFill>
                  <a:schemeClr val="dk1"/>
                </a:solidFill>
                <a:latin typeface="Rubik"/>
                <a:ea typeface="Rubik"/>
                <a:cs typeface="Rubik"/>
                <a:sym typeface="Rubik"/>
              </a:rPr>
              <a:t> Good Loan/</a:t>
            </a:r>
            <a:r>
              <a:rPr lang="en-ID" sz="1200" b="0" i="0" u="none" strike="noStrike" cap="none" dirty="0" err="1">
                <a:solidFill>
                  <a:schemeClr val="dk1"/>
                </a:solidFill>
                <a:latin typeface="Rubik"/>
                <a:ea typeface="Rubik"/>
                <a:cs typeface="Rubik"/>
                <a:sym typeface="Rubik"/>
              </a:rPr>
              <a:t>meningkatkan</a:t>
            </a:r>
            <a:r>
              <a:rPr lang="en-ID" sz="1200" b="0" i="0" u="none" strike="noStrike" cap="none" dirty="0">
                <a:solidFill>
                  <a:schemeClr val="dk1"/>
                </a:solidFill>
                <a:latin typeface="Rubik"/>
                <a:ea typeface="Rubik"/>
                <a:cs typeface="Rubik"/>
                <a:sym typeface="Rubik"/>
              </a:rPr>
              <a:t> FP).</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err="1">
                <a:solidFill>
                  <a:schemeClr val="dk1"/>
                </a:solidFill>
                <a:latin typeface="Rubik"/>
                <a:ea typeface="Rubik"/>
                <a:cs typeface="Rubik"/>
                <a:sym typeface="Rubik"/>
              </a:rPr>
              <a:t>Manajemen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risiko</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memilih</a:t>
            </a:r>
            <a:r>
              <a:rPr lang="en-ID" sz="1200" b="0" i="0" u="none" strike="noStrike" cap="none" dirty="0">
                <a:solidFill>
                  <a:schemeClr val="dk1"/>
                </a:solidFill>
                <a:latin typeface="Rubik"/>
                <a:ea typeface="Rubik"/>
                <a:cs typeface="Rubik"/>
                <a:sym typeface="Rubik"/>
              </a:rPr>
              <a:t> threshold yang </a:t>
            </a:r>
            <a:r>
              <a:rPr lang="en-ID" sz="1200" b="0" i="0" u="none" strike="noStrike" cap="none" dirty="0" err="1">
                <a:solidFill>
                  <a:schemeClr val="dk1"/>
                </a:solidFill>
                <a:latin typeface="Rubik"/>
                <a:ea typeface="Rubik"/>
                <a:cs typeface="Rubik"/>
                <a:sym typeface="Rubik"/>
              </a:rPr>
              <a:t>menyeimbangkan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antara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menghindari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kerugian</a:t>
            </a:r>
            <a:r>
              <a:rPr lang="en-ID" sz="1200" b="0" i="0" u="none" strike="noStrike" cap="none" dirty="0">
                <a:solidFill>
                  <a:schemeClr val="dk1"/>
                </a:solidFill>
                <a:latin typeface="Rubik"/>
                <a:ea typeface="Rubik"/>
                <a:cs typeface="Rubik"/>
                <a:sym typeface="Rubik"/>
              </a:rPr>
              <a:t> (FN) dan </a:t>
            </a:r>
            <a:r>
              <a:rPr lang="en-ID" sz="1200" b="0" i="0" u="none" strike="noStrike" cap="none" dirty="0" err="1">
                <a:solidFill>
                  <a:schemeClr val="dk1"/>
                </a:solidFill>
                <a:latin typeface="Rubik"/>
                <a:ea typeface="Rubik"/>
                <a:cs typeface="Rubik"/>
                <a:sym typeface="Rubik"/>
              </a:rPr>
              <a:t>memaksimalkan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penerimaan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pelanggan</a:t>
            </a:r>
            <a:r>
              <a:rPr lang="en-ID" sz="1200" b="0" i="0" u="none" strike="noStrike" cap="none" dirty="0">
                <a:solidFill>
                  <a:schemeClr val="dk1"/>
                </a:solidFill>
                <a:latin typeface="Rubik"/>
                <a:ea typeface="Rubik"/>
                <a:cs typeface="Rubik"/>
                <a:sym typeface="Rubik"/>
              </a:rPr>
              <a:t> (FP).</a:t>
            </a:r>
            <a:endParaRPr sz="1200" dirty="0">
              <a:solidFill>
                <a:schemeClr val="dk1"/>
              </a:solidFill>
              <a:latin typeface="Rubik"/>
              <a:ea typeface="Rubik"/>
              <a:cs typeface="Rubik"/>
              <a:sym typeface="Rubik"/>
            </a:endParaRPr>
          </a:p>
        </p:txBody>
      </p:sp>
      <p:pic>
        <p:nvPicPr>
          <p:cNvPr id="5" name="Picture 4">
            <a:extLst>
              <a:ext uri="{FF2B5EF4-FFF2-40B4-BE49-F238E27FC236}">
                <a16:creationId xmlns:a16="http://schemas.microsoft.com/office/drawing/2014/main" id="{AC3209DF-44D6-A448-1789-B143A1E3B4C3}"/>
              </a:ext>
            </a:extLst>
          </p:cNvPr>
          <p:cNvPicPr>
            <a:picLocks noChangeAspect="1"/>
          </p:cNvPicPr>
          <p:nvPr/>
        </p:nvPicPr>
        <p:blipFill>
          <a:blip r:embed="rId5"/>
          <a:stretch>
            <a:fillRect/>
          </a:stretch>
        </p:blipFill>
        <p:spPr>
          <a:xfrm>
            <a:off x="1494995" y="3581206"/>
            <a:ext cx="6154009" cy="1390844"/>
          </a:xfrm>
          <a:prstGeom prst="rect">
            <a:avLst/>
          </a:prstGeom>
        </p:spPr>
      </p:pic>
      <p:pic>
        <p:nvPicPr>
          <p:cNvPr id="2" name="Google Shape;104;p17">
            <a:extLst>
              <a:ext uri="{FF2B5EF4-FFF2-40B4-BE49-F238E27FC236}">
                <a16:creationId xmlns:a16="http://schemas.microsoft.com/office/drawing/2014/main" id="{115362AF-688F-9EBD-D4D2-6A905955AE53}"/>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4089674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8">
          <a:extLst>
            <a:ext uri="{FF2B5EF4-FFF2-40B4-BE49-F238E27FC236}">
              <a16:creationId xmlns:a16="http://schemas.microsoft.com/office/drawing/2014/main" id="{E92472F7-6230-730D-62FC-C8824CD32D48}"/>
            </a:ext>
          </a:extLst>
        </p:cNvPr>
        <p:cNvGrpSpPr/>
        <p:nvPr/>
      </p:nvGrpSpPr>
      <p:grpSpPr>
        <a:xfrm>
          <a:off x="0" y="0"/>
          <a:ext cx="0" cy="0"/>
          <a:chOff x="0" y="0"/>
          <a:chExt cx="0" cy="0"/>
        </a:xfrm>
      </p:grpSpPr>
      <p:pic>
        <p:nvPicPr>
          <p:cNvPr id="159" name="Google Shape;159;p24">
            <a:extLst>
              <a:ext uri="{FF2B5EF4-FFF2-40B4-BE49-F238E27FC236}">
                <a16:creationId xmlns:a16="http://schemas.microsoft.com/office/drawing/2014/main" id="{669E6959-1A4B-1A43-850C-69E2DA55050F}"/>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60" name="Google Shape;160;p24">
            <a:extLst>
              <a:ext uri="{FF2B5EF4-FFF2-40B4-BE49-F238E27FC236}">
                <a16:creationId xmlns:a16="http://schemas.microsoft.com/office/drawing/2014/main" id="{F9B2742C-A3BB-D717-805C-058AEB766866}"/>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1" name="Google Shape;161;p24">
            <a:extLst>
              <a:ext uri="{FF2B5EF4-FFF2-40B4-BE49-F238E27FC236}">
                <a16:creationId xmlns:a16="http://schemas.microsoft.com/office/drawing/2014/main" id="{BA6FB2B3-E853-09C7-EFA9-403F050565DF}"/>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6"/>
            </a:pPr>
            <a:r>
              <a:rPr lang="en" sz="2700" b="1">
                <a:latin typeface="Rubik"/>
                <a:ea typeface="Rubik"/>
                <a:cs typeface="Rubik"/>
                <a:sym typeface="Rubik"/>
              </a:rPr>
              <a:t>Evaluation</a:t>
            </a:r>
            <a:endParaRPr sz="2700" b="1">
              <a:latin typeface="Rubik"/>
              <a:ea typeface="Rubik"/>
              <a:cs typeface="Rubik"/>
              <a:sym typeface="Rubik"/>
            </a:endParaRPr>
          </a:p>
        </p:txBody>
      </p:sp>
      <p:sp>
        <p:nvSpPr>
          <p:cNvPr id="162" name="Google Shape;162;p24">
            <a:extLst>
              <a:ext uri="{FF2B5EF4-FFF2-40B4-BE49-F238E27FC236}">
                <a16:creationId xmlns:a16="http://schemas.microsoft.com/office/drawing/2014/main" id="{DD172399-6730-5AA5-5616-527B73679EAA}"/>
              </a:ext>
            </a:extLst>
          </p:cNvPr>
          <p:cNvSpPr txBox="1"/>
          <p:nvPr/>
        </p:nvSpPr>
        <p:spPr>
          <a:xfrm>
            <a:off x="340500" y="1335962"/>
            <a:ext cx="3507600" cy="2585293"/>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dirty="0">
                <a:latin typeface="Rubik"/>
                <a:ea typeface="Rubik"/>
                <a:cs typeface="Rubik"/>
                <a:sym typeface="Rubik"/>
              </a:rPr>
              <a:t>4. </a:t>
            </a:r>
            <a:r>
              <a:rPr lang="en-US" sz="2000" b="0" i="0" u="none" strike="noStrike" cap="none" dirty="0">
                <a:solidFill>
                  <a:srgbClr val="000000"/>
                </a:solidFill>
                <a:latin typeface="Rubik"/>
                <a:ea typeface="Rubik"/>
                <a:cs typeface="Rubik"/>
                <a:sym typeface="Rubik"/>
              </a:rPr>
              <a:t>Feature Importance</a:t>
            </a:r>
            <a:endParaRPr sz="2000" b="0" i="0" u="none" strike="noStrike" cap="none" dirty="0">
              <a:solidFill>
                <a:srgbClr val="000000"/>
              </a:solidFill>
              <a:latin typeface="Rubik"/>
              <a:ea typeface="Rubik"/>
              <a:cs typeface="Rubik"/>
              <a:sym typeface="Rubik"/>
            </a:endParaRP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Fitur </a:t>
            </a:r>
            <a:r>
              <a:rPr lang="en-ID" sz="1200" b="0" i="0" u="none" strike="noStrike" cap="none" dirty="0" err="1">
                <a:solidFill>
                  <a:schemeClr val="dk1"/>
                </a:solidFill>
                <a:latin typeface="Rubik"/>
                <a:ea typeface="Rubik"/>
                <a:cs typeface="Rubik"/>
                <a:sym typeface="Rubik"/>
              </a:rPr>
              <a:t>dengan</a:t>
            </a:r>
            <a:r>
              <a:rPr lang="en-ID" sz="1200" b="0" i="0" u="none" strike="noStrike" cap="none" dirty="0">
                <a:solidFill>
                  <a:schemeClr val="dk1"/>
                </a:solidFill>
                <a:latin typeface="Rubik"/>
                <a:ea typeface="Rubik"/>
                <a:cs typeface="Rubik"/>
                <a:sym typeface="Rubik"/>
              </a:rPr>
              <a:t> importance score </a:t>
            </a:r>
            <a:r>
              <a:rPr lang="en-ID" sz="1200" b="0" i="0" u="none" strike="noStrike" cap="none" dirty="0" err="1">
                <a:solidFill>
                  <a:schemeClr val="dk1"/>
                </a:solidFill>
                <a:latin typeface="Rubik"/>
                <a:ea typeface="Rubik"/>
                <a:cs typeface="Rubik"/>
                <a:sym typeface="Rubik"/>
              </a:rPr>
              <a:t>tertinggi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adalah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variabel</a:t>
            </a:r>
            <a:r>
              <a:rPr lang="en-ID" sz="1200" b="0" i="0" u="none" strike="noStrike" cap="none" dirty="0">
                <a:solidFill>
                  <a:schemeClr val="dk1"/>
                </a:solidFill>
                <a:latin typeface="Rubik"/>
                <a:ea typeface="Rubik"/>
                <a:cs typeface="Rubik"/>
                <a:sym typeface="Rubik"/>
              </a:rPr>
              <a:t> yang paling </a:t>
            </a:r>
            <a:r>
              <a:rPr lang="en-ID" sz="1200" b="0" i="0" u="none" strike="noStrike" cap="none" dirty="0" err="1">
                <a:solidFill>
                  <a:schemeClr val="dk1"/>
                </a:solidFill>
                <a:latin typeface="Rubik"/>
                <a:ea typeface="Rubik"/>
                <a:cs typeface="Rubik"/>
                <a:sym typeface="Rubik"/>
              </a:rPr>
              <a:t>berpengaruh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dalam</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memprediksi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risiko</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kredit</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misalnya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dti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annual_inc</a:t>
            </a:r>
            <a:r>
              <a:rPr lang="en-ID" sz="1200" b="0" i="0" u="none" strike="noStrike" cap="none" dirty="0">
                <a:solidFill>
                  <a:schemeClr val="dk1"/>
                </a:solidFill>
                <a:latin typeface="Rubik"/>
                <a:ea typeface="Rubik"/>
                <a:cs typeface="Rubik"/>
                <a:sym typeface="Rubik"/>
              </a:rPr>
              <a:t>, grade, </a:t>
            </a:r>
            <a:r>
              <a:rPr lang="en-ID" sz="1200" b="0" i="0" u="none" strike="noStrike" cap="none" dirty="0" err="1">
                <a:solidFill>
                  <a:schemeClr val="dk1"/>
                </a:solidFill>
                <a:latin typeface="Rubik"/>
                <a:ea typeface="Rubik"/>
                <a:cs typeface="Rubik"/>
                <a:sym typeface="Rubik"/>
              </a:rPr>
              <a:t>atau</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fitur-fitur</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dibuat</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dari</a:t>
            </a:r>
            <a:r>
              <a:rPr lang="en-ID" sz="1200" b="0" i="0" u="none" strike="noStrike" cap="none" dirty="0">
                <a:solidFill>
                  <a:schemeClr val="dk1"/>
                </a:solidFill>
                <a:latin typeface="Rubik"/>
                <a:ea typeface="Rubik"/>
                <a:cs typeface="Rubik"/>
                <a:sym typeface="Rubik"/>
              </a:rPr>
              <a:t> feature engineering). Ini </a:t>
            </a:r>
            <a:r>
              <a:rPr lang="en-ID" sz="1200" b="0" i="0" u="none" strike="noStrike" cap="none" dirty="0" err="1">
                <a:solidFill>
                  <a:schemeClr val="dk1"/>
                </a:solidFill>
                <a:latin typeface="Rubik"/>
                <a:ea typeface="Rubik"/>
                <a:cs typeface="Rubik"/>
                <a:sym typeface="Rubik"/>
              </a:rPr>
              <a:t>memberikan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wawasan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berharga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bagi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analis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kredit</a:t>
            </a:r>
            <a:r>
              <a:rPr lang="en-ID" sz="1200" b="0" i="0" u="none" strike="noStrike" cap="none" dirty="0">
                <a:solidFill>
                  <a:schemeClr val="dk1"/>
                </a:solidFill>
                <a:latin typeface="Rubik"/>
                <a:ea typeface="Rubik"/>
                <a:cs typeface="Rubik"/>
                <a:sym typeface="Rubik"/>
              </a:rPr>
              <a:t>.</a:t>
            </a:r>
            <a:endParaRPr sz="1200" dirty="0">
              <a:solidFill>
                <a:schemeClr val="dk1"/>
              </a:solidFill>
              <a:latin typeface="Rubik"/>
              <a:ea typeface="Rubik"/>
              <a:cs typeface="Rubik"/>
              <a:sym typeface="Rubik"/>
            </a:endParaRPr>
          </a:p>
        </p:txBody>
      </p:sp>
      <p:pic>
        <p:nvPicPr>
          <p:cNvPr id="5" name="Picture 4">
            <a:extLst>
              <a:ext uri="{FF2B5EF4-FFF2-40B4-BE49-F238E27FC236}">
                <a16:creationId xmlns:a16="http://schemas.microsoft.com/office/drawing/2014/main" id="{2442110B-1DCF-7B47-980C-5DBB872CF2F9}"/>
              </a:ext>
            </a:extLst>
          </p:cNvPr>
          <p:cNvPicPr>
            <a:picLocks noChangeAspect="1"/>
          </p:cNvPicPr>
          <p:nvPr/>
        </p:nvPicPr>
        <p:blipFill>
          <a:blip r:embed="rId5"/>
          <a:stretch>
            <a:fillRect/>
          </a:stretch>
        </p:blipFill>
        <p:spPr>
          <a:xfrm>
            <a:off x="3811395" y="1335962"/>
            <a:ext cx="5301321" cy="2997913"/>
          </a:xfrm>
          <a:prstGeom prst="rect">
            <a:avLst/>
          </a:prstGeom>
        </p:spPr>
      </p:pic>
      <p:pic>
        <p:nvPicPr>
          <p:cNvPr id="2" name="Google Shape;104;p17">
            <a:extLst>
              <a:ext uri="{FF2B5EF4-FFF2-40B4-BE49-F238E27FC236}">
                <a16:creationId xmlns:a16="http://schemas.microsoft.com/office/drawing/2014/main" id="{9E6BE776-D5A2-A8D1-A388-8493BE7EA617}"/>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888063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5"/>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68" name="Google Shape;168;p2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69" name="Google Shape;169;p25"/>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7"/>
            </a:pPr>
            <a:r>
              <a:rPr lang="en" sz="2700" b="1">
                <a:latin typeface="Rubik"/>
                <a:ea typeface="Rubik"/>
                <a:cs typeface="Rubik"/>
                <a:sym typeface="Rubik"/>
              </a:rPr>
              <a:t>Conclusion</a:t>
            </a:r>
            <a:endParaRPr sz="2700" b="1">
              <a:latin typeface="Rubik"/>
              <a:ea typeface="Rubik"/>
              <a:cs typeface="Rubik"/>
              <a:sym typeface="Rubik"/>
            </a:endParaRPr>
          </a:p>
        </p:txBody>
      </p:sp>
      <p:graphicFrame>
        <p:nvGraphicFramePr>
          <p:cNvPr id="2" name="Table 1">
            <a:extLst>
              <a:ext uri="{FF2B5EF4-FFF2-40B4-BE49-F238E27FC236}">
                <a16:creationId xmlns:a16="http://schemas.microsoft.com/office/drawing/2014/main" id="{38E02A82-1932-7881-D2EF-BE79D5FD2E17}"/>
              </a:ext>
            </a:extLst>
          </p:cNvPr>
          <p:cNvGraphicFramePr>
            <a:graphicFrameLocks noGrp="1"/>
          </p:cNvGraphicFramePr>
          <p:nvPr>
            <p:extLst>
              <p:ext uri="{D42A27DB-BD31-4B8C-83A1-F6EECF244321}">
                <p14:modId xmlns:p14="http://schemas.microsoft.com/office/powerpoint/2010/main" val="2116566033"/>
              </p:ext>
            </p:extLst>
          </p:nvPr>
        </p:nvGraphicFramePr>
        <p:xfrm>
          <a:off x="599803" y="1683313"/>
          <a:ext cx="8117699" cy="1776874"/>
        </p:xfrm>
        <a:graphic>
          <a:graphicData uri="http://schemas.openxmlformats.org/drawingml/2006/table">
            <a:tbl>
              <a:tblPr/>
              <a:tblGrid>
                <a:gridCol w="1832608">
                  <a:extLst>
                    <a:ext uri="{9D8B030D-6E8A-4147-A177-3AD203B41FA5}">
                      <a16:colId xmlns:a16="http://schemas.microsoft.com/office/drawing/2014/main" val="695891608"/>
                    </a:ext>
                  </a:extLst>
                </a:gridCol>
                <a:gridCol w="2922552">
                  <a:extLst>
                    <a:ext uri="{9D8B030D-6E8A-4147-A177-3AD203B41FA5}">
                      <a16:colId xmlns:a16="http://schemas.microsoft.com/office/drawing/2014/main" val="3569431021"/>
                    </a:ext>
                  </a:extLst>
                </a:gridCol>
                <a:gridCol w="3362539">
                  <a:extLst>
                    <a:ext uri="{9D8B030D-6E8A-4147-A177-3AD203B41FA5}">
                      <a16:colId xmlns:a16="http://schemas.microsoft.com/office/drawing/2014/main" val="786821906"/>
                    </a:ext>
                  </a:extLst>
                </a:gridCol>
              </a:tblGrid>
              <a:tr h="593634">
                <a:tc>
                  <a:txBody>
                    <a:bodyPr/>
                    <a:lstStyle/>
                    <a:p>
                      <a:pPr algn="ctr"/>
                      <a:r>
                        <a:rPr lang="en-ID" sz="1200" b="1" dirty="0" err="1"/>
                        <a:t>Aspek</a:t>
                      </a:r>
                      <a:endParaRPr lang="en-ID" sz="1200" b="1" dirty="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200" b="1" dirty="0" err="1"/>
                        <a:t>Dulu</a:t>
                      </a:r>
                      <a:r>
                        <a:rPr lang="en-ID" sz="1200" b="1" dirty="0"/>
                        <a:t> (</a:t>
                      </a:r>
                      <a:r>
                        <a:rPr lang="en-ID" sz="1200" b="1" dirty="0" err="1"/>
                        <a:t>Intuisi</a:t>
                      </a:r>
                      <a:r>
                        <a:rPr lang="en-ID" sz="1200" b="1" dirty="0"/>
                        <a:t> &amp; </a:t>
                      </a:r>
                      <a:r>
                        <a:rPr lang="en-ID" sz="1200" b="1" dirty="0" err="1"/>
                        <a:t>Aturan</a:t>
                      </a:r>
                      <a:r>
                        <a:rPr lang="en-ID" sz="1200" b="1" dirty="0"/>
                        <a:t> Kaku)</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200" b="1" dirty="0" err="1"/>
                        <a:t>Sekarang</a:t>
                      </a:r>
                      <a:r>
                        <a:rPr lang="en-ID" sz="1200" b="1" dirty="0"/>
                        <a:t> (Model </a:t>
                      </a:r>
                      <a:r>
                        <a:rPr lang="en-ID" sz="1200" b="1" dirty="0" err="1"/>
                        <a:t>Prediksi</a:t>
                      </a:r>
                      <a:r>
                        <a:rPr lang="en-ID" sz="1200" b="1" dirty="0"/>
                        <a:t>)</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31912231"/>
                  </a:ext>
                </a:extLst>
              </a:tr>
              <a:tr h="440290">
                <a:tc>
                  <a:txBody>
                    <a:bodyPr/>
                    <a:lstStyle/>
                    <a:p>
                      <a:pPr algn="ctr"/>
                      <a:r>
                        <a:rPr lang="en-ID" sz="1050" b="1" dirty="0" err="1"/>
                        <a:t>Akurasi</a:t>
                      </a:r>
                      <a:r>
                        <a:rPr lang="en-ID" sz="1050" b="1" dirty="0"/>
                        <a:t> </a:t>
                      </a:r>
                      <a:r>
                        <a:rPr lang="en-ID" sz="1050" b="1" dirty="0" err="1"/>
                        <a:t>Risiko</a:t>
                      </a:r>
                      <a:endParaRPr lang="en-ID" sz="1050" dirty="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dirty="0" err="1"/>
                        <a:t>Rendah</a:t>
                      </a:r>
                      <a:r>
                        <a:rPr lang="en-ID" sz="1050" dirty="0"/>
                        <a:t> (Banyak FN/</a:t>
                      </a:r>
                      <a:r>
                        <a:rPr lang="en-ID" sz="1050" dirty="0" err="1"/>
                        <a:t>Kerugian</a:t>
                      </a:r>
                      <a:r>
                        <a:rPr lang="en-ID" sz="1050" dirty="0"/>
                        <a:t> </a:t>
                      </a:r>
                      <a:r>
                        <a:rPr lang="en-ID" sz="1050" dirty="0" err="1"/>
                        <a:t>Tersembunyi</a:t>
                      </a:r>
                      <a:r>
                        <a:rPr lang="en-ID" sz="1050" dirty="0"/>
                        <a:t>)</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b="1"/>
                        <a:t>Tinggi</a:t>
                      </a:r>
                      <a:r>
                        <a:rPr lang="en-ID" sz="1050"/>
                        <a:t> (Terukur melalui ROC-AUC)</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270611"/>
                  </a:ext>
                </a:extLst>
              </a:tr>
              <a:tr h="369805">
                <a:tc>
                  <a:txBody>
                    <a:bodyPr/>
                    <a:lstStyle/>
                    <a:p>
                      <a:pPr algn="ctr"/>
                      <a:r>
                        <a:rPr lang="en-ID" sz="1050" b="1"/>
                        <a:t>Pengambilan Keputusan</a:t>
                      </a:r>
                      <a:endParaRPr lang="en-ID" sz="105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a:t>Lambat dan Subjektif</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dirty="0" err="1"/>
                        <a:t>Cepat</a:t>
                      </a:r>
                      <a:r>
                        <a:rPr lang="en-ID" sz="1050" dirty="0"/>
                        <a:t>, </a:t>
                      </a:r>
                      <a:r>
                        <a:rPr lang="en-ID" sz="1050" dirty="0" err="1"/>
                        <a:t>Konsisten</a:t>
                      </a:r>
                      <a:r>
                        <a:rPr lang="en-ID" sz="1050" dirty="0"/>
                        <a:t>, dan </a:t>
                      </a:r>
                      <a:r>
                        <a:rPr lang="en-ID" sz="1050" b="1" dirty="0" err="1"/>
                        <a:t>Strategis</a:t>
                      </a:r>
                      <a:endParaRPr lang="en-ID" sz="1050" dirty="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63790505"/>
                  </a:ext>
                </a:extLst>
              </a:tr>
              <a:tr h="373145">
                <a:tc>
                  <a:txBody>
                    <a:bodyPr/>
                    <a:lstStyle/>
                    <a:p>
                      <a:pPr algn="ctr"/>
                      <a:r>
                        <a:rPr lang="en-ID" sz="1050" b="1"/>
                        <a:t>Kerugian Potensial</a:t>
                      </a:r>
                      <a:endParaRPr lang="en-ID" sz="105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a:t>Tinggi (Terutama dari FN)</a:t>
                      </a:r>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tc>
                  <a:txBody>
                    <a:bodyPr/>
                    <a:lstStyle/>
                    <a:p>
                      <a:pPr algn="ctr"/>
                      <a:r>
                        <a:rPr lang="en-ID" sz="1050" b="1" dirty="0" err="1"/>
                        <a:t>Terkontrol</a:t>
                      </a:r>
                      <a:r>
                        <a:rPr lang="en-ID" sz="1050" dirty="0"/>
                        <a:t> </a:t>
                      </a:r>
                      <a:r>
                        <a:rPr lang="en-ID" sz="1050" dirty="0" err="1"/>
                        <a:t>melalui</a:t>
                      </a:r>
                      <a:r>
                        <a:rPr lang="en-ID" sz="1050" dirty="0"/>
                        <a:t> </a:t>
                      </a:r>
                      <a:r>
                        <a:rPr lang="en-ID" sz="1050" dirty="0" err="1"/>
                        <a:t>Penyesuaian</a:t>
                      </a:r>
                      <a:r>
                        <a:rPr lang="en-ID" sz="1050" dirty="0"/>
                        <a:t> </a:t>
                      </a:r>
                      <a:r>
                        <a:rPr lang="en-ID" sz="1050" i="1" dirty="0"/>
                        <a:t>Threshold</a:t>
                      </a:r>
                      <a:endParaRPr lang="en-ID" sz="1050" dirty="0"/>
                    </a:p>
                  </a:txBody>
                  <a:tcPr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8258127"/>
                  </a:ext>
                </a:extLst>
              </a:tr>
            </a:tbl>
          </a:graphicData>
        </a:graphic>
      </p:graphicFrame>
      <p:pic>
        <p:nvPicPr>
          <p:cNvPr id="3" name="Google Shape;104;p17">
            <a:extLst>
              <a:ext uri="{FF2B5EF4-FFF2-40B4-BE49-F238E27FC236}">
                <a16:creationId xmlns:a16="http://schemas.microsoft.com/office/drawing/2014/main" id="{443611A6-0A02-E84D-E07B-89168A6E143A}"/>
              </a:ext>
            </a:extLst>
          </p:cNvPr>
          <p:cNvPicPr preferRelativeResize="0">
            <a:picLocks noChangeAspect="1"/>
          </p:cNvPicPr>
          <p:nvPr/>
        </p:nvPicPr>
        <p:blipFill>
          <a:blip r:embed="rId5">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5"/>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15"/>
          <p:cNvSpPr/>
          <p:nvPr/>
        </p:nvSpPr>
        <p:spPr>
          <a:xfrm>
            <a:off x="0" y="0"/>
            <a:ext cx="4572000" cy="5143500"/>
          </a:xfrm>
          <a:prstGeom prst="rect">
            <a:avLst/>
          </a:prstGeom>
          <a:solidFill>
            <a:srgbClr val="019FAB">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5"/>
          <p:cNvSpPr/>
          <p:nvPr/>
        </p:nvSpPr>
        <p:spPr>
          <a:xfrm>
            <a:off x="1118181" y="620110"/>
            <a:ext cx="2252036" cy="2985338"/>
          </a:xfrm>
          <a:prstGeom prst="roundRect">
            <a:avLst>
              <a:gd name="adj" fmla="val 6412"/>
            </a:avLst>
          </a:prstGeom>
          <a:solidFill>
            <a:schemeClr val="bg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Rubik Medium"/>
                <a:ea typeface="Rubik Medium"/>
                <a:cs typeface="Rubik Medium"/>
                <a:sym typeface="Rubik Medium"/>
              </a:rPr>
              <a:t>Insert your photo here</a:t>
            </a:r>
            <a:endParaRPr sz="1400" b="0" i="0" u="none" strike="noStrike" cap="none" dirty="0">
              <a:solidFill>
                <a:srgbClr val="000000"/>
              </a:solidFill>
              <a:latin typeface="Rubik Medium"/>
              <a:ea typeface="Rubik Medium"/>
              <a:cs typeface="Rubik Medium"/>
              <a:sym typeface="Rubik Medium"/>
            </a:endParaRPr>
          </a:p>
        </p:txBody>
      </p:sp>
      <p:sp>
        <p:nvSpPr>
          <p:cNvPr id="76" name="Google Shape;76;p15"/>
          <p:cNvSpPr txBox="1"/>
          <p:nvPr/>
        </p:nvSpPr>
        <p:spPr>
          <a:xfrm>
            <a:off x="5187377" y="870232"/>
            <a:ext cx="3504600"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Rubik SemiBold"/>
                <a:ea typeface="Rubik SemiBold"/>
                <a:cs typeface="Rubik SemiBold"/>
                <a:sym typeface="Rubik SemiBold"/>
              </a:rPr>
              <a:t>Raja Chairul </a:t>
            </a:r>
          </a:p>
          <a:p>
            <a:pPr marL="0" marR="0" lvl="0" indent="0" algn="ctr"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Rubik SemiBold"/>
                <a:ea typeface="Rubik SemiBold"/>
                <a:cs typeface="Rubik SemiBold"/>
                <a:sym typeface="Rubik SemiBold"/>
              </a:rPr>
              <a:t>Jannah Wydmann</a:t>
            </a:r>
            <a:endParaRPr sz="2000" b="0" i="0" u="none" strike="noStrike" cap="none" dirty="0">
              <a:solidFill>
                <a:srgbClr val="000000"/>
              </a:solidFill>
              <a:latin typeface="Rubik SemiBold"/>
              <a:ea typeface="Rubik SemiBold"/>
              <a:cs typeface="Rubik SemiBold"/>
              <a:sym typeface="Rubik SemiBold"/>
            </a:endParaRPr>
          </a:p>
        </p:txBody>
      </p:sp>
      <p:sp>
        <p:nvSpPr>
          <p:cNvPr id="78" name="Google Shape;78;p15"/>
          <p:cNvSpPr txBox="1"/>
          <p:nvPr/>
        </p:nvSpPr>
        <p:spPr>
          <a:xfrm>
            <a:off x="5170697" y="1670421"/>
            <a:ext cx="3504600" cy="800189"/>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dirty="0">
                <a:solidFill>
                  <a:srgbClr val="019FAB"/>
                </a:solidFill>
                <a:latin typeface="Rubik SemiBold"/>
                <a:ea typeface="Rubik SemiBold"/>
                <a:cs typeface="Rubik SemiBold"/>
                <a:sym typeface="Rubik SemiBold"/>
              </a:rPr>
              <a:t>Maintenance Planner | Data Scientist</a:t>
            </a:r>
            <a:endParaRPr sz="2000" b="0" i="0" u="none" strike="noStrike" cap="none" dirty="0">
              <a:solidFill>
                <a:srgbClr val="019FAB"/>
              </a:solidFill>
              <a:latin typeface="Rubik SemiBold"/>
              <a:ea typeface="Rubik SemiBold"/>
              <a:cs typeface="Rubik SemiBold"/>
              <a:sym typeface="Rubik SemiBold"/>
            </a:endParaRPr>
          </a:p>
        </p:txBody>
      </p:sp>
      <p:sp>
        <p:nvSpPr>
          <p:cNvPr id="79" name="Google Shape;79;p15"/>
          <p:cNvSpPr txBox="1"/>
          <p:nvPr/>
        </p:nvSpPr>
        <p:spPr>
          <a:xfrm>
            <a:off x="4918390" y="2456319"/>
            <a:ext cx="4042574" cy="249296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2000"/>
              <a:buFont typeface="Arial"/>
              <a:buNone/>
            </a:pPr>
            <a:r>
              <a:rPr lang="en-US" sz="1000" b="0" i="0" u="none" strike="noStrike" cap="none" dirty="0">
                <a:solidFill>
                  <a:srgbClr val="000000"/>
                </a:solidFill>
                <a:latin typeface="Rubik Medium"/>
                <a:ea typeface="Rubik Medium"/>
                <a:cs typeface="Rubik Medium"/>
                <a:sym typeface="Rubik Medium"/>
              </a:rPr>
              <a:t>Dedicated maintenance planner with over four years of experience in troubleshooting, scheduling, and monitoring the health of heavy equipment at PT. Madhani </a:t>
            </a:r>
            <a:r>
              <a:rPr lang="en-US" sz="1000" b="0" i="0" u="none" strike="noStrike" cap="none" dirty="0" err="1">
                <a:solidFill>
                  <a:srgbClr val="000000"/>
                </a:solidFill>
                <a:latin typeface="Rubik Medium"/>
                <a:ea typeface="Rubik Medium"/>
                <a:cs typeface="Rubik Medium"/>
                <a:sym typeface="Rubik Medium"/>
              </a:rPr>
              <a:t>Talatah</a:t>
            </a:r>
            <a:r>
              <a:rPr lang="en-US" sz="1000" b="0" i="0" u="none" strike="noStrike" cap="none" dirty="0">
                <a:solidFill>
                  <a:srgbClr val="000000"/>
                </a:solidFill>
                <a:latin typeface="Rubik Medium"/>
                <a:ea typeface="Rubik Medium"/>
                <a:cs typeface="Rubik Medium"/>
                <a:sym typeface="Rubik Medium"/>
              </a:rPr>
              <a:t> Nusantara, Site SBS Tanjung Enim. Holds a Bachelor's Degree in Applied Science - Electrical Industry from Universitas Negeri Padang, complemented by expertise in programming, artificial intelligence, and networking systems. Proficient in utilizing RPM Global, Microsoft Excel, Tableau and Power BI to enhance maintenance engineering processes and drive operational efficiency.</a:t>
            </a:r>
            <a:endParaRPr sz="1000" b="0" i="0" u="none" strike="noStrike" cap="none" dirty="0">
              <a:solidFill>
                <a:srgbClr val="000000"/>
              </a:solidFill>
              <a:latin typeface="Rubik Medium"/>
              <a:ea typeface="Rubik Medium"/>
              <a:cs typeface="Rubik Medium"/>
              <a:sym typeface="Rubik Medium"/>
            </a:endParaRPr>
          </a:p>
        </p:txBody>
      </p:sp>
      <p:sp>
        <p:nvSpPr>
          <p:cNvPr id="80" name="Google Shape;80;p15"/>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b="0" i="0" u="none" strike="noStrike" cap="none" dirty="0">
                <a:solidFill>
                  <a:srgbClr val="000000"/>
                </a:solidFill>
                <a:latin typeface="Rubik Medium"/>
                <a:ea typeface="Rubik Medium"/>
                <a:cs typeface="Rubik Medium"/>
                <a:sym typeface="Rubik Medium"/>
              </a:rPr>
              <a:t>SURABAYA</a:t>
            </a:r>
            <a:endParaRPr sz="1200" b="0" i="0" u="none" strike="noStrike" cap="none" dirty="0">
              <a:solidFill>
                <a:srgbClr val="000000"/>
              </a:solidFill>
              <a:latin typeface="Rubik Medium"/>
              <a:ea typeface="Rubik Medium"/>
              <a:cs typeface="Rubik Medium"/>
              <a:sym typeface="Rubik Medium"/>
            </a:endParaRPr>
          </a:p>
        </p:txBody>
      </p:sp>
      <p:pic>
        <p:nvPicPr>
          <p:cNvPr id="81" name="Google Shape;81;p15"/>
          <p:cNvPicPr preferRelativeResize="0"/>
          <p:nvPr/>
        </p:nvPicPr>
        <p:blipFill rotWithShape="1">
          <a:blip r:embed="rId5">
            <a:alphaModFix/>
          </a:blip>
          <a:srcRect/>
          <a:stretch/>
        </p:blipFill>
        <p:spPr>
          <a:xfrm>
            <a:off x="510750" y="4774200"/>
            <a:ext cx="369300" cy="369300"/>
          </a:xfrm>
          <a:prstGeom prst="rect">
            <a:avLst/>
          </a:prstGeom>
          <a:noFill/>
          <a:ln>
            <a:noFill/>
          </a:ln>
        </p:spPr>
      </p:pic>
      <p:pic>
        <p:nvPicPr>
          <p:cNvPr id="82" name="Google Shape;82;p15"/>
          <p:cNvPicPr preferRelativeResize="0"/>
          <p:nvPr/>
        </p:nvPicPr>
        <p:blipFill rotWithShape="1">
          <a:blip r:embed="rId6">
            <a:alphaModFix/>
          </a:blip>
          <a:srcRect/>
          <a:stretch/>
        </p:blipFill>
        <p:spPr>
          <a:xfrm>
            <a:off x="495300" y="3912875"/>
            <a:ext cx="400201" cy="400201"/>
          </a:xfrm>
          <a:prstGeom prst="rect">
            <a:avLst/>
          </a:prstGeom>
          <a:noFill/>
          <a:ln>
            <a:noFill/>
          </a:ln>
        </p:spPr>
      </p:pic>
      <p:pic>
        <p:nvPicPr>
          <p:cNvPr id="83" name="Google Shape;83;p15"/>
          <p:cNvPicPr preferRelativeResize="0"/>
          <p:nvPr/>
        </p:nvPicPr>
        <p:blipFill rotWithShape="1">
          <a:blip r:embed="rId7">
            <a:alphaModFix/>
          </a:blip>
          <a:srcRect/>
          <a:stretch/>
        </p:blipFill>
        <p:spPr>
          <a:xfrm>
            <a:off x="504096" y="4411877"/>
            <a:ext cx="369300" cy="263511"/>
          </a:xfrm>
          <a:prstGeom prst="rect">
            <a:avLst/>
          </a:prstGeom>
          <a:noFill/>
          <a:ln>
            <a:noFill/>
          </a:ln>
        </p:spPr>
      </p:pic>
      <p:sp>
        <p:nvSpPr>
          <p:cNvPr id="84" name="Google Shape;84;p15"/>
          <p:cNvSpPr txBox="1"/>
          <p:nvPr/>
        </p:nvSpPr>
        <p:spPr>
          <a:xfrm>
            <a:off x="1004800" y="472824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ID" sz="1200" b="0" i="0" u="none" strike="noStrike" cap="none" dirty="0">
                <a:solidFill>
                  <a:srgbClr val="000000"/>
                </a:solidFill>
                <a:latin typeface="Rubik Medium"/>
                <a:ea typeface="Rubik Medium"/>
                <a:cs typeface="Rubik Medium"/>
                <a:sym typeface="Rubik Medium"/>
              </a:rPr>
              <a:t>linkedin.com/in/raja-</a:t>
            </a:r>
            <a:r>
              <a:rPr lang="en-ID" sz="1200" b="0" i="0" u="none" strike="noStrike" cap="none" dirty="0" err="1">
                <a:solidFill>
                  <a:srgbClr val="000000"/>
                </a:solidFill>
                <a:latin typeface="Rubik Medium"/>
                <a:ea typeface="Rubik Medium"/>
                <a:cs typeface="Rubik Medium"/>
                <a:sym typeface="Rubik Medium"/>
              </a:rPr>
              <a:t>wydmann</a:t>
            </a:r>
            <a:r>
              <a:rPr lang="en-ID" sz="1200" b="0" i="0" u="none" strike="noStrike" cap="none" dirty="0">
                <a:solidFill>
                  <a:srgbClr val="000000"/>
                </a:solidFill>
                <a:latin typeface="Rubik Medium"/>
                <a:ea typeface="Rubik Medium"/>
                <a:cs typeface="Rubik Medium"/>
                <a:sym typeface="Rubik Medium"/>
              </a:rPr>
              <a:t>/</a:t>
            </a:r>
            <a:endParaRPr sz="1200" b="0" i="0" u="none" strike="noStrike" cap="none" dirty="0">
              <a:solidFill>
                <a:srgbClr val="000000"/>
              </a:solidFill>
              <a:latin typeface="Rubik Medium"/>
              <a:ea typeface="Rubik Medium"/>
              <a:cs typeface="Rubik Medium"/>
              <a:sym typeface="Rubik Medium"/>
            </a:endParaRPr>
          </a:p>
        </p:txBody>
      </p:sp>
      <p:sp>
        <p:nvSpPr>
          <p:cNvPr id="85" name="Google Shape;85;p15"/>
          <p:cNvSpPr txBox="1"/>
          <p:nvPr/>
        </p:nvSpPr>
        <p:spPr>
          <a:xfrm>
            <a:off x="1004800" y="4314384"/>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b="0" i="0" u="none" strike="noStrike" cap="none" dirty="0">
                <a:solidFill>
                  <a:srgbClr val="000000"/>
                </a:solidFill>
                <a:latin typeface="Rubik Medium"/>
                <a:ea typeface="Rubik Medium"/>
                <a:cs typeface="Rubik Medium"/>
                <a:sym typeface="Rubik Medium"/>
              </a:rPr>
              <a:t>chairulraja4@gmail.com</a:t>
            </a:r>
            <a:endParaRPr sz="1200" b="0" i="0" u="none" strike="noStrike" cap="none" dirty="0">
              <a:solidFill>
                <a:srgbClr val="000000"/>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03E5D87A-1E6A-BF7F-F4C4-C9F4D0CC567C}"/>
              </a:ext>
            </a:extLst>
          </p:cNvPr>
          <p:cNvPicPr>
            <a:picLocks noChangeAspect="1"/>
          </p:cNvPicPr>
          <p:nvPr/>
        </p:nvPicPr>
        <p:blipFill>
          <a:blip r:embed="rId8"/>
          <a:srcRect t="3610" b="7639"/>
          <a:stretch/>
        </p:blipFill>
        <p:spPr>
          <a:xfrm>
            <a:off x="1166439" y="678361"/>
            <a:ext cx="2166072" cy="2883627"/>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76" name="Google Shape;176;p26"/>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77" name="Google Shape;177;p26"/>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78" name="Google Shape;178;p26"/>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179" name="Google Shape;179;p26"/>
          <p:cNvSpPr/>
          <p:nvPr/>
        </p:nvSpPr>
        <p:spPr>
          <a:xfrm>
            <a:off x="4871775" y="4301225"/>
            <a:ext cx="1538100" cy="541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1"/>
              </a:solidFill>
              <a:latin typeface="Rubik Medium"/>
              <a:ea typeface="Rubik Medium"/>
              <a:cs typeface="Rubik Medium"/>
              <a:sym typeface="Rubik Medium"/>
            </a:endParaRPr>
          </a:p>
        </p:txBody>
      </p:sp>
      <p:pic>
        <p:nvPicPr>
          <p:cNvPr id="2" name="Google Shape;104;p17">
            <a:extLst>
              <a:ext uri="{FF2B5EF4-FFF2-40B4-BE49-F238E27FC236}">
                <a16:creationId xmlns:a16="http://schemas.microsoft.com/office/drawing/2014/main" id="{5707C664-37BC-8E5C-9321-DCB01BBC6FCD}"/>
              </a:ext>
            </a:extLst>
          </p:cNvPr>
          <p:cNvPicPr preferRelativeResize="0">
            <a:picLocks noChangeAspect="1"/>
          </p:cNvPicPr>
          <p:nvPr/>
        </p:nvPicPr>
        <p:blipFill>
          <a:blip r:embed="rId5">
            <a:alphaModFix/>
          </a:blip>
          <a:stretch>
            <a:fillRect/>
          </a:stretch>
        </p:blipFill>
        <p:spPr>
          <a:xfrm>
            <a:off x="4891232" y="4298446"/>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p16"/>
          <p:cNvSpPr txBox="1"/>
          <p:nvPr/>
        </p:nvSpPr>
        <p:spPr>
          <a:xfrm>
            <a:off x="340500" y="1406350"/>
            <a:ext cx="8653200" cy="3139291"/>
          </a:xfrm>
          <a:prstGeom prst="rect">
            <a:avLst/>
          </a:prstGeom>
          <a:noFill/>
          <a:ln>
            <a:noFill/>
          </a:ln>
        </p:spPr>
        <p:txBody>
          <a:bodyPr spcFirstLastPara="1" wrap="square" lIns="91425" tIns="91425" rIns="91425" bIns="91425" anchor="t" anchorCtr="0">
            <a:spAutoFit/>
          </a:bodyPr>
          <a:lstStyle/>
          <a:p>
            <a:pPr marL="0" marR="0" lvl="0" indent="0" rtl="0">
              <a:lnSpc>
                <a:spcPct val="200000"/>
              </a:lnSpc>
              <a:spcBef>
                <a:spcPts val="0"/>
              </a:spcBef>
              <a:spcAft>
                <a:spcPts val="0"/>
              </a:spcAft>
              <a:buClr>
                <a:schemeClr val="dk1"/>
              </a:buClr>
              <a:buSzPts val="1100"/>
              <a:buFont typeface="Arial"/>
              <a:buNone/>
            </a:pPr>
            <a:r>
              <a:rPr lang="en-ID" sz="1200" b="1" i="0" u="none" strike="noStrike" cap="none" dirty="0">
                <a:solidFill>
                  <a:srgbClr val="000000"/>
                </a:solidFill>
                <a:latin typeface="Rubik"/>
                <a:ea typeface="Rubik"/>
                <a:cs typeface="Rubik"/>
                <a:sym typeface="Rubik"/>
              </a:rPr>
              <a:t>Data Analytics Essentials – Cisco </a:t>
            </a:r>
            <a:r>
              <a:rPr lang="en" sz="1200" b="1" i="0" u="none" strike="noStrike" cap="none" dirty="0">
                <a:solidFill>
                  <a:srgbClr val="000000"/>
                </a:solidFill>
                <a:latin typeface="Rubik"/>
                <a:ea typeface="Rubik"/>
                <a:cs typeface="Rubik"/>
                <a:sym typeface="Rubik"/>
              </a:rPr>
              <a:t>| </a:t>
            </a:r>
            <a:r>
              <a:rPr lang="en-ID" sz="1200" b="1" i="0" u="none" strike="noStrike" cap="none" dirty="0">
                <a:solidFill>
                  <a:schemeClr val="accent5"/>
                </a:solidFill>
                <a:latin typeface="Rubik"/>
                <a:ea typeface="Rubik"/>
                <a:cs typeface="Rubik"/>
                <a:sym typeface="Rubik"/>
              </a:rPr>
              <a:t>credly.com/badges/1a8c5111-47cc-4ba1-9f5f-5b143024f3de </a:t>
            </a:r>
          </a:p>
          <a:p>
            <a:pPr marL="0" marR="0" lvl="0" indent="0" rtl="0">
              <a:lnSpc>
                <a:spcPct val="200000"/>
              </a:lnSpc>
              <a:spcBef>
                <a:spcPts val="0"/>
              </a:spcBef>
              <a:spcAft>
                <a:spcPts val="0"/>
              </a:spcAft>
              <a:buClr>
                <a:schemeClr val="dk1"/>
              </a:buClr>
              <a:buSzPts val="1100"/>
              <a:buFont typeface="Arial"/>
              <a:buNone/>
            </a:pPr>
            <a:r>
              <a:rPr lang="en-ID" sz="1200" b="1" dirty="0">
                <a:solidFill>
                  <a:schemeClr val="accent5"/>
                </a:solidFill>
                <a:latin typeface="Rubik"/>
                <a:ea typeface="Rubik"/>
                <a:cs typeface="Rubik"/>
                <a:sym typeface="Rubik"/>
              </a:rPr>
              <a:t>	</a:t>
            </a:r>
            <a:r>
              <a:rPr lang="en" sz="1200" b="1" i="0" u="none" strike="noStrike" cap="none" dirty="0">
                <a:solidFill>
                  <a:schemeClr val="accent5"/>
                </a:solidFill>
                <a:latin typeface="Rubik"/>
                <a:ea typeface="Rubik"/>
                <a:cs typeface="Rubik"/>
                <a:sym typeface="Rubik"/>
              </a:rPr>
              <a:t>Aug, 2025</a:t>
            </a:r>
            <a:br>
              <a:rPr lang="en" sz="1200" b="1" i="0" u="none" strike="noStrike" cap="none" dirty="0">
                <a:solidFill>
                  <a:schemeClr val="accent5"/>
                </a:solidFill>
                <a:latin typeface="Rubik"/>
                <a:ea typeface="Rubik"/>
                <a:cs typeface="Rubik"/>
                <a:sym typeface="Rubik"/>
              </a:rPr>
            </a:br>
            <a:r>
              <a:rPr lang="en-ID" sz="1200" b="1" i="0" u="none" strike="noStrike" cap="none" dirty="0">
                <a:solidFill>
                  <a:schemeClr val="dk1"/>
                </a:solidFill>
                <a:latin typeface="Rubik"/>
                <a:ea typeface="Rubik"/>
                <a:cs typeface="Rubik"/>
                <a:sym typeface="Rubik"/>
              </a:rPr>
              <a:t>Intermediate Data Science – </a:t>
            </a:r>
            <a:r>
              <a:rPr lang="en-ID" sz="1200" b="1" i="0" u="none" strike="noStrike" cap="none" dirty="0" err="1">
                <a:solidFill>
                  <a:schemeClr val="dk1"/>
                </a:solidFill>
                <a:latin typeface="Rubik"/>
                <a:ea typeface="Rubik"/>
                <a:cs typeface="Rubik"/>
                <a:sym typeface="Rubik"/>
              </a:rPr>
              <a:t>Digitalent</a:t>
            </a:r>
            <a:r>
              <a:rPr lang="en-ID" sz="1200" b="1" i="0" u="none" strike="noStrike" cap="none" dirty="0">
                <a:solidFill>
                  <a:schemeClr val="dk1"/>
                </a:solidFill>
                <a:latin typeface="Rubik"/>
                <a:ea typeface="Rubik"/>
                <a:cs typeface="Rubik"/>
                <a:sym typeface="Rubik"/>
              </a:rPr>
              <a:t> </a:t>
            </a:r>
            <a:r>
              <a:rPr lang="en" sz="1200" b="1" i="0" u="none" strike="noStrike" cap="none" dirty="0">
                <a:solidFill>
                  <a:schemeClr val="dk1"/>
                </a:solidFill>
                <a:latin typeface="Rubik"/>
                <a:ea typeface="Rubik"/>
                <a:cs typeface="Rubik"/>
                <a:sym typeface="Rubik"/>
              </a:rPr>
              <a:t>| </a:t>
            </a:r>
            <a:r>
              <a:rPr lang="en" sz="1200" b="1" i="0" u="none" strike="noStrike" cap="none" dirty="0">
                <a:solidFill>
                  <a:schemeClr val="accent5"/>
                </a:solidFill>
                <a:latin typeface="Rubik"/>
                <a:ea typeface="Rubik"/>
                <a:cs typeface="Rubik"/>
                <a:sym typeface="Rubik"/>
              </a:rPr>
              <a:t>Credential ID 19510809840-1285/FGA/BLSDM.Komdigi/2025 </a:t>
            </a:r>
          </a:p>
          <a:p>
            <a:pPr marL="0" marR="0" lvl="0" indent="0" rtl="0">
              <a:lnSpc>
                <a:spcPct val="200000"/>
              </a:lnSpc>
              <a:spcBef>
                <a:spcPts val="0"/>
              </a:spcBef>
              <a:spcAft>
                <a:spcPts val="0"/>
              </a:spcAft>
              <a:buClr>
                <a:schemeClr val="dk1"/>
              </a:buClr>
              <a:buSzPts val="1100"/>
              <a:buFont typeface="Arial"/>
              <a:buNone/>
            </a:pPr>
            <a:r>
              <a:rPr lang="en" sz="1200" b="1" dirty="0">
                <a:solidFill>
                  <a:schemeClr val="accent5"/>
                </a:solidFill>
                <a:latin typeface="Rubik"/>
                <a:ea typeface="Rubik"/>
                <a:cs typeface="Rubik"/>
                <a:sym typeface="Rubik"/>
              </a:rPr>
              <a:t>	</a:t>
            </a:r>
            <a:r>
              <a:rPr lang="en" sz="1200" b="1" i="0" u="none" strike="noStrike" cap="none" dirty="0">
                <a:solidFill>
                  <a:schemeClr val="accent5"/>
                </a:solidFill>
                <a:latin typeface="Rubik"/>
                <a:ea typeface="Rubik"/>
                <a:cs typeface="Rubik"/>
                <a:sym typeface="Rubik"/>
              </a:rPr>
              <a:t>Aug, 2025</a:t>
            </a:r>
            <a:br>
              <a:rPr lang="en" sz="1200" b="1" i="0" u="none" strike="noStrike" cap="none" dirty="0">
                <a:solidFill>
                  <a:schemeClr val="accent5"/>
                </a:solidFill>
                <a:latin typeface="Rubik"/>
                <a:ea typeface="Rubik"/>
                <a:cs typeface="Rubik"/>
                <a:sym typeface="Rubik"/>
              </a:rPr>
            </a:br>
            <a:r>
              <a:rPr lang="en-ID" sz="1200" b="1" i="0" u="none" strike="noStrike" cap="none" dirty="0">
                <a:solidFill>
                  <a:schemeClr val="dk1"/>
                </a:solidFill>
                <a:latin typeface="Rubik"/>
                <a:ea typeface="Rubik"/>
                <a:cs typeface="Rubik"/>
                <a:sym typeface="Rubik"/>
              </a:rPr>
              <a:t>Frontline Operational Supervisor (POP) – BNSP </a:t>
            </a:r>
            <a:r>
              <a:rPr lang="en" sz="1200" b="1" i="0" u="none" strike="noStrike" cap="none" dirty="0">
                <a:solidFill>
                  <a:schemeClr val="dk1"/>
                </a:solidFill>
                <a:latin typeface="Rubik"/>
                <a:ea typeface="Rubik"/>
                <a:cs typeface="Rubik"/>
                <a:sym typeface="Rubik"/>
              </a:rPr>
              <a:t>| </a:t>
            </a:r>
            <a:r>
              <a:rPr lang="en-ID" sz="1200" b="1" i="0" u="none" strike="noStrike" cap="none" dirty="0">
                <a:solidFill>
                  <a:schemeClr val="accent5"/>
                </a:solidFill>
                <a:latin typeface="Rubik"/>
                <a:ea typeface="Rubik"/>
                <a:cs typeface="Rubik"/>
                <a:sym typeface="Rubik"/>
              </a:rPr>
              <a:t>Credential ID No. Reg. PMB. 1406 0000411 2023</a:t>
            </a:r>
            <a:r>
              <a:rPr lang="en" sz="1200" b="1" dirty="0">
                <a:solidFill>
                  <a:schemeClr val="accent5"/>
                </a:solidFill>
                <a:latin typeface="Rubik"/>
                <a:ea typeface="Rubik"/>
                <a:cs typeface="Rubik"/>
                <a:sym typeface="Rubik"/>
              </a:rPr>
              <a:t> </a:t>
            </a:r>
          </a:p>
          <a:p>
            <a:pPr marL="0" marR="0" lvl="0" indent="0" rtl="0">
              <a:lnSpc>
                <a:spcPct val="200000"/>
              </a:lnSpc>
              <a:spcBef>
                <a:spcPts val="0"/>
              </a:spcBef>
              <a:spcAft>
                <a:spcPts val="0"/>
              </a:spcAft>
              <a:buClr>
                <a:schemeClr val="dk1"/>
              </a:buClr>
              <a:buSzPts val="1100"/>
              <a:buFont typeface="Arial"/>
              <a:buNone/>
            </a:pPr>
            <a:r>
              <a:rPr lang="en" sz="1200" b="1" i="0" u="none" strike="noStrike" cap="none" dirty="0">
                <a:solidFill>
                  <a:schemeClr val="accent5"/>
                </a:solidFill>
                <a:latin typeface="Rubik"/>
                <a:ea typeface="Rubik"/>
                <a:cs typeface="Rubik"/>
                <a:sym typeface="Rubik"/>
              </a:rPr>
              <a:t>	Apr, 2023</a:t>
            </a:r>
            <a:br>
              <a:rPr lang="en" sz="1200" b="1" i="0" u="none" strike="noStrike" cap="none" dirty="0">
                <a:solidFill>
                  <a:schemeClr val="accent5"/>
                </a:solidFill>
                <a:latin typeface="Rubik"/>
                <a:ea typeface="Rubik"/>
                <a:cs typeface="Rubik"/>
                <a:sym typeface="Rubik"/>
              </a:rPr>
            </a:br>
            <a:r>
              <a:rPr lang="en-ID" sz="1200" b="1" i="0" u="none" strike="noStrike" cap="none" dirty="0">
                <a:solidFill>
                  <a:schemeClr val="dk1"/>
                </a:solidFill>
                <a:latin typeface="Rubik"/>
                <a:ea typeface="Rubik"/>
                <a:cs typeface="Rubik"/>
                <a:sym typeface="Rubik"/>
              </a:rPr>
              <a:t>Huawei - Artificial Intelligence </a:t>
            </a:r>
            <a:r>
              <a:rPr lang="en" sz="1200" b="1" i="0" u="none" strike="noStrike" cap="none" dirty="0">
                <a:solidFill>
                  <a:schemeClr val="dk1"/>
                </a:solidFill>
                <a:latin typeface="Rubik"/>
                <a:ea typeface="Rubik"/>
                <a:cs typeface="Rubik"/>
                <a:sym typeface="Rubik"/>
              </a:rPr>
              <a:t>| </a:t>
            </a:r>
            <a:r>
              <a:rPr lang="en-US" sz="1200" b="1" i="0" u="none" strike="noStrike" cap="none" dirty="0">
                <a:solidFill>
                  <a:schemeClr val="accent5"/>
                </a:solidFill>
                <a:latin typeface="Rubik"/>
                <a:ea typeface="Rubik"/>
                <a:cs typeface="Rubik"/>
                <a:sym typeface="Rubik"/>
              </a:rPr>
              <a:t>Credential ID 011242118151-3/DTS/BLSDM.KOMINFO/10/2021</a:t>
            </a:r>
            <a:r>
              <a:rPr lang="en" sz="1200" b="1" i="0" u="none" strike="noStrike" cap="none" dirty="0">
                <a:solidFill>
                  <a:schemeClr val="accent5"/>
                </a:solidFill>
                <a:latin typeface="Rubik"/>
                <a:ea typeface="Rubik"/>
                <a:cs typeface="Rubik"/>
                <a:sym typeface="Rubik"/>
              </a:rPr>
              <a:t>		</a:t>
            </a:r>
            <a:endParaRPr lang="en" sz="1200" b="1" dirty="0">
              <a:solidFill>
                <a:schemeClr val="accent5"/>
              </a:solidFill>
              <a:latin typeface="Rubik"/>
              <a:ea typeface="Rubik"/>
              <a:cs typeface="Rubik"/>
              <a:sym typeface="Rubik"/>
            </a:endParaRPr>
          </a:p>
          <a:p>
            <a:pPr marL="0" marR="0" lvl="0" indent="0" rtl="0">
              <a:lnSpc>
                <a:spcPct val="200000"/>
              </a:lnSpc>
              <a:spcBef>
                <a:spcPts val="0"/>
              </a:spcBef>
              <a:spcAft>
                <a:spcPts val="0"/>
              </a:spcAft>
              <a:buClr>
                <a:schemeClr val="dk1"/>
              </a:buClr>
              <a:buSzPts val="1100"/>
              <a:buFont typeface="Arial"/>
              <a:buNone/>
            </a:pPr>
            <a:r>
              <a:rPr lang="en" sz="1200" b="1" i="0" u="none" strike="noStrike" cap="none" dirty="0">
                <a:solidFill>
                  <a:schemeClr val="accent5"/>
                </a:solidFill>
                <a:latin typeface="Rubik"/>
                <a:ea typeface="Rubik"/>
                <a:cs typeface="Rubik"/>
                <a:sym typeface="Rubik"/>
              </a:rPr>
              <a:t>	Oct, 2021</a:t>
            </a:r>
            <a:endParaRPr sz="1200" b="0" i="0" u="none" strike="noStrike" cap="none" dirty="0">
              <a:solidFill>
                <a:schemeClr val="accent5"/>
              </a:solidFill>
              <a:latin typeface="Rubik"/>
              <a:ea typeface="Rubik"/>
              <a:cs typeface="Rubik"/>
              <a:sym typeface="Rubik"/>
            </a:endParaRPr>
          </a:p>
        </p:txBody>
      </p:sp>
      <p:sp>
        <p:nvSpPr>
          <p:cNvPr id="93" name="Google Shape;93;p16"/>
          <p:cNvSpPr txBox="1"/>
          <p:nvPr/>
        </p:nvSpPr>
        <p:spPr>
          <a:xfrm>
            <a:off x="340500" y="452038"/>
            <a:ext cx="8463000" cy="6465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i="0" u="none" strike="noStrike" cap="none">
                <a:solidFill>
                  <a:srgbClr val="000000"/>
                </a:solidFill>
                <a:latin typeface="Rubik"/>
                <a:ea typeface="Rubik"/>
                <a:cs typeface="Rubik"/>
                <a:sym typeface="Rubik"/>
              </a:rPr>
              <a:t>Courses and </a:t>
            </a:r>
            <a:r>
              <a:rPr lang="en" sz="3000" b="1" i="0" u="none" strike="noStrike" cap="none">
                <a:solidFill>
                  <a:schemeClr val="accent5"/>
                </a:solidFill>
                <a:latin typeface="Rubik"/>
                <a:ea typeface="Rubik"/>
                <a:cs typeface="Rubik"/>
                <a:sym typeface="Rubik"/>
              </a:rPr>
              <a:t>Certification</a:t>
            </a:r>
            <a:endParaRPr sz="3000" b="1" i="0" u="none" strike="noStrike" cap="none">
              <a:solidFill>
                <a:schemeClr val="accent5"/>
              </a:solidFill>
              <a:latin typeface="Rubik"/>
              <a:ea typeface="Rubik"/>
              <a:cs typeface="Rubik"/>
              <a:sym typeface="Rubi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17"/>
          <p:cNvSpPr txBox="1"/>
          <p:nvPr/>
        </p:nvSpPr>
        <p:spPr>
          <a:xfrm>
            <a:off x="340500" y="1406350"/>
            <a:ext cx="5604600" cy="145883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ID" sz="1200" b="1" i="0" u="none" strike="noStrike" cap="none" dirty="0">
                <a:solidFill>
                  <a:srgbClr val="000000"/>
                </a:solidFill>
                <a:latin typeface="Rubik"/>
                <a:ea typeface="Rubik"/>
                <a:cs typeface="Rubik"/>
                <a:sym typeface="Rubik"/>
              </a:rPr>
              <a:t>ID/X partners, yang juga </a:t>
            </a:r>
            <a:r>
              <a:rPr lang="en-ID" sz="1200" b="1" i="0" u="none" strike="noStrike" cap="none" dirty="0" err="1">
                <a:solidFill>
                  <a:srgbClr val="000000"/>
                </a:solidFill>
                <a:latin typeface="Rubik"/>
                <a:ea typeface="Rubik"/>
                <a:cs typeface="Rubik"/>
                <a:sym typeface="Rubik"/>
              </a:rPr>
              <a:t>dikenal</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sebagai</a:t>
            </a:r>
            <a:r>
              <a:rPr lang="en-ID" sz="1200" b="1" i="0" u="none" strike="noStrike" cap="none" dirty="0">
                <a:solidFill>
                  <a:srgbClr val="000000"/>
                </a:solidFill>
                <a:latin typeface="Rubik"/>
                <a:ea typeface="Rubik"/>
                <a:cs typeface="Rubik"/>
                <a:sym typeface="Rubik"/>
              </a:rPr>
              <a:t> PT IDX Consulting, </a:t>
            </a:r>
            <a:r>
              <a:rPr lang="en-ID" sz="1200" b="1" i="0" u="none" strike="noStrike" cap="none" dirty="0" err="1">
                <a:solidFill>
                  <a:srgbClr val="000000"/>
                </a:solidFill>
                <a:latin typeface="Rubik"/>
                <a:ea typeface="Rubik"/>
                <a:cs typeface="Rubik"/>
                <a:sym typeface="Rubik"/>
              </a:rPr>
              <a:t>adalah</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perusahaan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konsultan</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mengkhususkan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diri</a:t>
            </a:r>
            <a:r>
              <a:rPr lang="en-ID" sz="1200" b="1" i="0" u="none" strike="noStrike" cap="none" dirty="0">
                <a:solidFill>
                  <a:srgbClr val="000000"/>
                </a:solidFill>
                <a:latin typeface="Rubik"/>
                <a:ea typeface="Rubik"/>
                <a:cs typeface="Rubik"/>
                <a:sym typeface="Rubik"/>
              </a:rPr>
              <a:t> pada </a:t>
            </a:r>
            <a:r>
              <a:rPr lang="en-ID" sz="1200" b="1" i="0" u="none" strike="noStrike" cap="none" dirty="0" err="1">
                <a:solidFill>
                  <a:srgbClr val="000000"/>
                </a:solidFill>
                <a:latin typeface="Rubik"/>
                <a:ea typeface="Rubik"/>
                <a:cs typeface="Rubik"/>
                <a:sym typeface="Rubik"/>
              </a:rPr>
              <a:t>solusi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analitik</a:t>
            </a:r>
            <a:r>
              <a:rPr lang="en-ID" sz="1200" b="1" i="0" u="none" strike="noStrike" cap="none" dirty="0">
                <a:solidFill>
                  <a:srgbClr val="000000"/>
                </a:solidFill>
                <a:latin typeface="Rubik"/>
                <a:ea typeface="Rubik"/>
                <a:cs typeface="Rubik"/>
                <a:sym typeface="Rubik"/>
              </a:rPr>
              <a:t> data dan </a:t>
            </a:r>
            <a:r>
              <a:rPr lang="en-ID" sz="1200" b="1" i="0" u="none" strike="noStrike" cap="none" dirty="0" err="1">
                <a:solidFill>
                  <a:srgbClr val="000000"/>
                </a:solidFill>
                <a:latin typeface="Rubik"/>
                <a:ea typeface="Rubik"/>
                <a:cs typeface="Rubik"/>
                <a:sym typeface="Rubik"/>
              </a:rPr>
              <a:t>pengambilan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keputusan</a:t>
            </a:r>
            <a:r>
              <a:rPr lang="en-ID" sz="1200" b="1" i="0" u="none" strike="noStrike" cap="none" dirty="0">
                <a:solidFill>
                  <a:srgbClr val="000000"/>
                </a:solidFill>
                <a:latin typeface="Rubik"/>
                <a:ea typeface="Rubik"/>
                <a:cs typeface="Rubik"/>
                <a:sym typeface="Rubik"/>
              </a:rPr>
              <a:t> (data analytic and decisioning - DAD). </a:t>
            </a:r>
            <a:r>
              <a:rPr lang="en-ID" sz="1200" b="1" i="0" u="none" strike="noStrike" cap="none" dirty="0" err="1">
                <a:solidFill>
                  <a:srgbClr val="000000"/>
                </a:solidFill>
                <a:latin typeface="Rubik"/>
                <a:ea typeface="Rubik"/>
                <a:cs typeface="Rubik"/>
                <a:sym typeface="Rubik"/>
              </a:rPr>
              <a:t>Didirikan</a:t>
            </a:r>
            <a:r>
              <a:rPr lang="en-ID" sz="1200" b="1" i="0" u="none" strike="noStrike" cap="none" dirty="0">
                <a:solidFill>
                  <a:srgbClr val="000000"/>
                </a:solidFill>
                <a:latin typeface="Rubik"/>
                <a:ea typeface="Rubik"/>
                <a:cs typeface="Rubik"/>
                <a:sym typeface="Rubik"/>
              </a:rPr>
              <a:t> oleh </a:t>
            </a:r>
            <a:r>
              <a:rPr lang="en-ID" sz="1200" b="1" i="0" u="none" strike="noStrike" cap="none" dirty="0" err="1">
                <a:solidFill>
                  <a:srgbClr val="000000"/>
                </a:solidFill>
                <a:latin typeface="Rubik"/>
                <a:ea typeface="Rubik"/>
                <a:cs typeface="Rubik"/>
                <a:sym typeface="Rubik"/>
              </a:rPr>
              <a:t>mantan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bankir</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konsultan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manajemen</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memiliki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pengalaman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luas</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dalam</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siklus</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kredit</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manajemen</a:t>
            </a:r>
            <a:r>
              <a:rPr lang="en-ID" sz="1200" b="1" i="0" u="none" strike="noStrike" cap="none" dirty="0">
                <a:solidFill>
                  <a:srgbClr val="000000"/>
                </a:solidFill>
                <a:latin typeface="Rubik"/>
                <a:ea typeface="Rubik"/>
                <a:cs typeface="Rubik"/>
                <a:sym typeface="Rubik"/>
              </a:rPr>
              <a:t> proses, </a:t>
            </a:r>
            <a:r>
              <a:rPr lang="en-ID" sz="1200" b="1" i="0" u="none" strike="noStrike" cap="none" dirty="0" err="1">
                <a:solidFill>
                  <a:srgbClr val="000000"/>
                </a:solidFill>
                <a:latin typeface="Rubik"/>
                <a:ea typeface="Rubik"/>
                <a:cs typeface="Rubik"/>
                <a:sym typeface="Rubik"/>
              </a:rPr>
              <a:t>pengembangan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skoring</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manajemen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kinerja</a:t>
            </a:r>
            <a:r>
              <a:rPr lang="en-ID" sz="1200" b="1" i="0" u="none" strike="noStrike" cap="none" dirty="0">
                <a:solidFill>
                  <a:srgbClr val="000000"/>
                </a:solidFill>
                <a:latin typeface="Rubik"/>
                <a:ea typeface="Rubik"/>
                <a:cs typeface="Rubik"/>
                <a:sym typeface="Rubik"/>
              </a:rPr>
              <a:t>.</a:t>
            </a:r>
            <a:endParaRPr lang="en-ID" sz="1200" b="0" i="0" u="none" strike="noStrike" cap="none" dirty="0">
              <a:solidFill>
                <a:srgbClr val="000000"/>
              </a:solidFill>
              <a:latin typeface="Rubik"/>
              <a:ea typeface="Rubik"/>
              <a:cs typeface="Rubik"/>
              <a:sym typeface="Rubik"/>
            </a:endParaRPr>
          </a:p>
        </p:txBody>
      </p:sp>
      <p:sp>
        <p:nvSpPr>
          <p:cNvPr id="102" name="Google Shape;102;p17"/>
          <p:cNvSpPr txBox="1"/>
          <p:nvPr/>
        </p:nvSpPr>
        <p:spPr>
          <a:xfrm>
            <a:off x="340500" y="445367"/>
            <a:ext cx="8463000" cy="6465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i="0" u="none" strike="noStrike" cap="none" dirty="0">
                <a:solidFill>
                  <a:srgbClr val="000000"/>
                </a:solidFill>
                <a:latin typeface="Rubik"/>
                <a:ea typeface="Rubik"/>
                <a:cs typeface="Rubik"/>
                <a:sym typeface="Rubik"/>
              </a:rPr>
              <a:t>About </a:t>
            </a:r>
            <a:r>
              <a:rPr lang="en" sz="3000" b="1" i="0" u="none" strike="noStrike" cap="none" dirty="0">
                <a:solidFill>
                  <a:schemeClr val="accent5"/>
                </a:solidFill>
                <a:latin typeface="Rubik"/>
                <a:ea typeface="Rubik"/>
                <a:cs typeface="Rubik"/>
                <a:sym typeface="Rubik"/>
              </a:rPr>
              <a:t>Company</a:t>
            </a:r>
            <a:endParaRPr sz="3000" b="1" i="0" u="none" strike="noStrike" cap="none" dirty="0">
              <a:solidFill>
                <a:schemeClr val="accent5"/>
              </a:solidFill>
              <a:latin typeface="Rubik"/>
              <a:ea typeface="Rubik"/>
              <a:cs typeface="Rubik"/>
              <a:sym typeface="Rubik"/>
            </a:endParaRPr>
          </a:p>
        </p:txBody>
      </p:sp>
      <p:pic>
        <p:nvPicPr>
          <p:cNvPr id="104" name="Google Shape;104;p17"/>
          <p:cNvPicPr preferRelativeResize="0">
            <a:picLocks noChangeAspect="1"/>
          </p:cNvPicPr>
          <p:nvPr/>
        </p:nvPicPr>
        <p:blipFill>
          <a:blip r:embed="rId5">
            <a:alphaModFix/>
          </a:blip>
          <a:stretch>
            <a:fillRect/>
          </a:stretch>
        </p:blipFill>
        <p:spPr>
          <a:xfrm>
            <a:off x="426498" y="237384"/>
            <a:ext cx="1454318" cy="540000"/>
          </a:xfrm>
          <a:prstGeom prst="rect">
            <a:avLst/>
          </a:prstGeom>
          <a:noFill/>
          <a:ln>
            <a:noFill/>
          </a:ln>
        </p:spPr>
      </p:pic>
      <p:sp>
        <p:nvSpPr>
          <p:cNvPr id="2" name="Google Shape;101;p17">
            <a:extLst>
              <a:ext uri="{FF2B5EF4-FFF2-40B4-BE49-F238E27FC236}">
                <a16:creationId xmlns:a16="http://schemas.microsoft.com/office/drawing/2014/main" id="{FA2C606E-2B9F-2DE7-6CD6-E76DB082913A}"/>
              </a:ext>
            </a:extLst>
          </p:cNvPr>
          <p:cNvSpPr txBox="1"/>
          <p:nvPr/>
        </p:nvSpPr>
        <p:spPr>
          <a:xfrm>
            <a:off x="1880816" y="2865181"/>
            <a:ext cx="6710818" cy="2095928"/>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ID" sz="1200" b="1" i="0" u="none" strike="noStrike" cap="none" dirty="0" err="1">
                <a:solidFill>
                  <a:srgbClr val="000000"/>
                </a:solidFill>
                <a:latin typeface="Rubik"/>
                <a:ea typeface="Rubik"/>
                <a:cs typeface="Rubik"/>
                <a:sym typeface="Rubik"/>
              </a:rPr>
              <a:t>Layanan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utama</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mereka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tawarkan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mencakup</a:t>
            </a:r>
            <a:r>
              <a:rPr lang="en-ID" sz="1200" b="1" i="0" u="none" strike="noStrike" cap="none" dirty="0">
                <a:solidFill>
                  <a:srgbClr val="000000"/>
                </a:solidFill>
                <a:latin typeface="Rubik"/>
                <a:ea typeface="Rubik"/>
                <a:cs typeface="Rubik"/>
                <a:sym typeface="Rubik"/>
              </a:rPr>
              <a:t>:</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en-ID" sz="1200" b="1" i="0" u="none" strike="noStrike" cap="none" dirty="0">
                <a:solidFill>
                  <a:srgbClr val="000000"/>
                </a:solidFill>
                <a:latin typeface="Rubik"/>
                <a:ea typeface="Rubik"/>
                <a:cs typeface="Rubik"/>
                <a:sym typeface="Rubik"/>
              </a:rPr>
              <a:t>Solusi Data: </a:t>
            </a:r>
            <a:r>
              <a:rPr lang="en-ID" sz="1200" b="1" i="0" u="none" strike="noStrike" cap="none" dirty="0" err="1">
                <a:solidFill>
                  <a:srgbClr val="000000"/>
                </a:solidFill>
                <a:latin typeface="Rubik"/>
                <a:ea typeface="Rubik"/>
                <a:cs typeface="Rubik"/>
                <a:sym typeface="Rubik"/>
              </a:rPr>
              <a:t>Seperti</a:t>
            </a:r>
            <a:r>
              <a:rPr lang="en-ID" sz="1200" b="1" i="0" u="none" strike="noStrike" cap="none" dirty="0">
                <a:solidFill>
                  <a:srgbClr val="000000"/>
                </a:solidFill>
                <a:latin typeface="Rubik"/>
                <a:ea typeface="Rubik"/>
                <a:cs typeface="Rubik"/>
                <a:sym typeface="Rubik"/>
              </a:rPr>
              <a:t> Master Data Management, Data Warehouse, Data Governance, dan Data Integration.</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en-ID" sz="1200" b="1" i="0" u="none" strike="noStrike" cap="none" dirty="0">
                <a:solidFill>
                  <a:srgbClr val="000000"/>
                </a:solidFill>
                <a:latin typeface="Rubik"/>
                <a:ea typeface="Rubik"/>
                <a:cs typeface="Rubik"/>
                <a:sym typeface="Rubik"/>
              </a:rPr>
              <a:t>Solusi </a:t>
            </a:r>
            <a:r>
              <a:rPr lang="en-ID" sz="1200" b="1" i="0" u="none" strike="noStrike" cap="none" dirty="0" err="1">
                <a:solidFill>
                  <a:srgbClr val="000000"/>
                </a:solidFill>
                <a:latin typeface="Rubik"/>
                <a:ea typeface="Rubik"/>
                <a:cs typeface="Rubik"/>
                <a:sym typeface="Rubik"/>
              </a:rPr>
              <a:t>Analitik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Mencakup</a:t>
            </a:r>
            <a:r>
              <a:rPr lang="en-ID" sz="1200" b="1" i="0" u="none" strike="noStrike" cap="none" dirty="0">
                <a:solidFill>
                  <a:srgbClr val="000000"/>
                </a:solidFill>
                <a:latin typeface="Rubik"/>
                <a:ea typeface="Rubik"/>
                <a:cs typeface="Rubik"/>
                <a:sym typeface="Rubik"/>
              </a:rPr>
              <a:t> Business Intelligence, Big Data Analytics &amp; AI-ML, Risk Scoring, CRM Analytics, dan Operational Analytics. </a:t>
            </a:r>
            <a:r>
              <a:rPr lang="en-ID" sz="1200" b="1" i="0" u="none" strike="noStrike" cap="none" dirty="0" err="1">
                <a:solidFill>
                  <a:srgbClr val="000000"/>
                </a:solidFill>
                <a:latin typeface="Rubik"/>
                <a:ea typeface="Rubik"/>
                <a:cs typeface="Rubik"/>
                <a:sym typeface="Rubik"/>
              </a:rPr>
              <a:t>Mereka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membantu</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klien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membuat</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keputusan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lebih</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cepat</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dengan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keyakinan</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lebih</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tinggi</a:t>
            </a:r>
            <a:r>
              <a:rPr lang="en-ID" sz="1200" b="1" i="0" u="none" strike="noStrike" cap="none" dirty="0">
                <a:solidFill>
                  <a:srgbClr val="000000"/>
                </a:solidFill>
                <a:latin typeface="Rubik"/>
                <a:ea typeface="Rubik"/>
                <a:cs typeface="Rubik"/>
                <a:sym typeface="Rubik"/>
              </a:rPr>
              <a:t>.</a:t>
            </a:r>
          </a:p>
          <a:p>
            <a:pPr marL="171450" marR="0" lvl="0" indent="-171450" algn="just" rtl="0">
              <a:lnSpc>
                <a:spcPct val="115000"/>
              </a:lnSpc>
              <a:spcBef>
                <a:spcPts val="0"/>
              </a:spcBef>
              <a:spcAft>
                <a:spcPts val="0"/>
              </a:spcAft>
              <a:buClr>
                <a:schemeClr val="dk1"/>
              </a:buClr>
              <a:buSzPts val="1100"/>
              <a:buFont typeface="Arial" panose="020B0604020202020204" pitchFamily="34" charset="0"/>
              <a:buChar char="•"/>
            </a:pPr>
            <a:r>
              <a:rPr lang="en-ID" sz="1200" b="1" i="0" u="none" strike="noStrike" cap="none" dirty="0">
                <a:solidFill>
                  <a:srgbClr val="000000"/>
                </a:solidFill>
                <a:latin typeface="Rubik"/>
                <a:ea typeface="Rubik"/>
                <a:cs typeface="Rubik"/>
                <a:sym typeface="Rubik"/>
              </a:rPr>
              <a:t>Solusi </a:t>
            </a:r>
            <a:r>
              <a:rPr lang="en-ID" sz="1200" b="1" i="0" u="none" strike="noStrike" cap="none" dirty="0" err="1">
                <a:solidFill>
                  <a:srgbClr val="000000"/>
                </a:solidFill>
                <a:latin typeface="Rubik"/>
                <a:ea typeface="Rubik"/>
                <a:cs typeface="Rubik"/>
                <a:sym typeface="Rubik"/>
              </a:rPr>
              <a:t>Pengambilan</a:t>
            </a:r>
            <a:r>
              <a:rPr lang="en-ID" sz="1200" b="1" i="0" u="none" strike="noStrike" cap="none" dirty="0">
                <a:solidFill>
                  <a:srgbClr val="000000"/>
                </a:solidFill>
                <a:latin typeface="Rubik"/>
                <a:ea typeface="Rubik"/>
                <a:cs typeface="Rubik"/>
                <a:sym typeface="Rubik"/>
              </a:rPr>
              <a:t> Keputusan (Decisioning): </a:t>
            </a:r>
            <a:r>
              <a:rPr lang="en-ID" sz="1200" b="1" i="0" u="none" strike="noStrike" cap="none" dirty="0" err="1">
                <a:solidFill>
                  <a:srgbClr val="000000"/>
                </a:solidFill>
                <a:latin typeface="Rubik"/>
                <a:ea typeface="Rubik"/>
                <a:cs typeface="Rubik"/>
                <a:sym typeface="Rubik"/>
              </a:rPr>
              <a:t>Termasuk</a:t>
            </a:r>
            <a:r>
              <a:rPr lang="en-ID" sz="1200" b="1" i="0" u="none" strike="noStrike" cap="none" dirty="0">
                <a:solidFill>
                  <a:srgbClr val="000000"/>
                </a:solidFill>
                <a:latin typeface="Rubik"/>
                <a:ea typeface="Rubik"/>
                <a:cs typeface="Rubik"/>
                <a:sym typeface="Rubik"/>
              </a:rPr>
              <a:t> Decision Engine, Digital Lending Platform, Credit Risk Financial Crime (KYC &amp; AML, Transaction Fraud), </a:t>
            </a:r>
            <a:r>
              <a:rPr lang="en-ID" sz="1200" b="1" i="0" u="none" strike="noStrike" cap="none" dirty="0" err="1">
                <a:solidFill>
                  <a:srgbClr val="000000"/>
                </a:solidFill>
                <a:latin typeface="Rubik"/>
                <a:ea typeface="Rubik"/>
                <a:cs typeface="Rubik"/>
                <a:sym typeface="Rubik"/>
              </a:rPr>
              <a:t>serta</a:t>
            </a:r>
            <a:r>
              <a:rPr lang="en-ID" sz="1200" b="1" i="0" u="none" strike="noStrike" cap="none" dirty="0">
                <a:solidFill>
                  <a:srgbClr val="000000"/>
                </a:solidFill>
                <a:latin typeface="Rubik"/>
                <a:ea typeface="Rubik"/>
                <a:cs typeface="Rubik"/>
                <a:sym typeface="Rubik"/>
              </a:rPr>
              <a:t> Customer Relationship Management dan Loyalty Management.</a:t>
            </a:r>
            <a:endParaRPr lang="en-ID" sz="1200" b="0" i="0" u="none" strike="noStrike" cap="none" dirty="0">
              <a:solidFill>
                <a:srgbClr val="000000"/>
              </a:solidFill>
              <a:latin typeface="Rubik"/>
              <a:ea typeface="Rubik"/>
              <a:cs typeface="Rubik"/>
              <a:sym typeface="Rubi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p18"/>
          <p:cNvSpPr txBox="1"/>
          <p:nvPr/>
        </p:nvSpPr>
        <p:spPr>
          <a:xfrm>
            <a:off x="340500" y="1406350"/>
            <a:ext cx="8340300" cy="1292631"/>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ID" sz="1200" b="1" i="0" u="none" strike="noStrike" cap="none" dirty="0">
                <a:solidFill>
                  <a:srgbClr val="000000"/>
                </a:solidFill>
                <a:latin typeface="Rubik"/>
                <a:ea typeface="Rubik"/>
                <a:cs typeface="Rubik"/>
                <a:sym typeface="Rubik"/>
              </a:rPr>
              <a:t>Project </a:t>
            </a:r>
            <a:r>
              <a:rPr lang="en-ID" sz="1200" b="1" i="0" u="none" strike="noStrike" cap="none" dirty="0" err="1">
                <a:solidFill>
                  <a:srgbClr val="000000"/>
                </a:solidFill>
                <a:latin typeface="Rubik"/>
                <a:ea typeface="Rubik"/>
                <a:cs typeface="Rubik"/>
                <a:sym typeface="Rubik"/>
              </a:rPr>
              <a:t>i</a:t>
            </a:r>
            <a:r>
              <a:rPr lang="en-ID" sz="1200" b="1" dirty="0" err="1">
                <a:latin typeface="Rubik"/>
                <a:ea typeface="Rubik"/>
                <a:cs typeface="Rubik"/>
                <a:sym typeface="Rubik"/>
              </a:rPr>
              <a:t>ni</a:t>
            </a:r>
            <a:r>
              <a:rPr lang="en-ID" sz="1200" b="1" dirty="0">
                <a:latin typeface="Rubik"/>
                <a:ea typeface="Rubik"/>
                <a:cs typeface="Rubik"/>
                <a:sym typeface="Rubik"/>
              </a:rPr>
              <a:t> </a:t>
            </a:r>
            <a:r>
              <a:rPr lang="en-ID" sz="1200" b="1" dirty="0" err="1">
                <a:latin typeface="Rubik"/>
                <a:ea typeface="Rubik"/>
                <a:cs typeface="Rubik"/>
                <a:sym typeface="Rubik"/>
              </a:rPr>
              <a:t>berisi</a:t>
            </a:r>
            <a:r>
              <a:rPr lang="en-ID" sz="1200" b="1" dirty="0">
                <a:latin typeface="Rubik"/>
                <a:ea typeface="Rubik"/>
                <a:cs typeface="Rubik"/>
                <a:sym typeface="Rubik"/>
              </a:rPr>
              <a:t> </a:t>
            </a:r>
            <a:r>
              <a:rPr lang="en-ID" sz="1200" b="1" dirty="0" err="1">
                <a:latin typeface="Rubik"/>
                <a:ea typeface="Rubik"/>
                <a:cs typeface="Rubik"/>
                <a:sym typeface="Rubik"/>
              </a:rPr>
              <a:t>p</a:t>
            </a:r>
            <a:r>
              <a:rPr lang="en-ID" sz="1200" b="1" i="0" u="none" strike="noStrike" cap="none" dirty="0" err="1">
                <a:solidFill>
                  <a:srgbClr val="000000"/>
                </a:solidFill>
                <a:latin typeface="Rubik"/>
                <a:ea typeface="Rubik"/>
                <a:cs typeface="Rubik"/>
                <a:sym typeface="Rubik"/>
              </a:rPr>
              <a:t>engembangan</a:t>
            </a:r>
            <a:r>
              <a:rPr lang="en-ID" sz="1200" b="1" i="0" u="none" strike="noStrike" cap="none" dirty="0">
                <a:solidFill>
                  <a:srgbClr val="000000"/>
                </a:solidFill>
                <a:latin typeface="Rubik"/>
                <a:ea typeface="Rubik"/>
                <a:cs typeface="Rubik"/>
                <a:sym typeface="Rubik"/>
              </a:rPr>
              <a:t> model </a:t>
            </a:r>
            <a:r>
              <a:rPr lang="en-ID" sz="1200" b="1" i="1" u="none" strike="noStrike" cap="none" dirty="0">
                <a:solidFill>
                  <a:srgbClr val="000000"/>
                </a:solidFill>
                <a:latin typeface="Rubik"/>
                <a:ea typeface="Rubik"/>
                <a:cs typeface="Rubik"/>
                <a:sym typeface="Rubik"/>
              </a:rPr>
              <a:t>machine learning </a:t>
            </a:r>
            <a:r>
              <a:rPr lang="en-ID" sz="1200" b="1" i="0" u="none" strike="noStrike" cap="none" dirty="0" err="1">
                <a:solidFill>
                  <a:srgbClr val="000000"/>
                </a:solidFill>
                <a:latin typeface="Rubik"/>
                <a:ea typeface="Rubik"/>
                <a:cs typeface="Rubik"/>
                <a:sym typeface="Rubik"/>
              </a:rPr>
              <a:t>untuk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memprediksi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risiko</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kredit</a:t>
            </a:r>
            <a:r>
              <a:rPr lang="en-ID" sz="1200" b="1" i="0" u="none" strike="noStrike" cap="none" dirty="0">
                <a:solidFill>
                  <a:srgbClr val="000000"/>
                </a:solidFill>
                <a:latin typeface="Rubik"/>
                <a:ea typeface="Rubik"/>
                <a:cs typeface="Rubik"/>
                <a:sym typeface="Rubik"/>
              </a:rPr>
              <a:t> (</a:t>
            </a:r>
            <a:r>
              <a:rPr lang="en-ID" sz="1200" b="1" i="1" u="none" strike="noStrike" cap="none" dirty="0">
                <a:solidFill>
                  <a:srgbClr val="000000"/>
                </a:solidFill>
                <a:latin typeface="Rubik"/>
                <a:ea typeface="Rubik"/>
                <a:cs typeface="Rubik"/>
                <a:sym typeface="Rubik"/>
              </a:rPr>
              <a:t>credit risk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menggunakan</a:t>
            </a:r>
            <a:r>
              <a:rPr lang="en-ID" sz="1200" b="1" i="0" u="none" strike="noStrike" cap="none" dirty="0">
                <a:solidFill>
                  <a:srgbClr val="000000"/>
                </a:solidFill>
                <a:latin typeface="Rubik"/>
                <a:ea typeface="Rubik"/>
                <a:cs typeface="Rubik"/>
                <a:sym typeface="Rubik"/>
              </a:rPr>
              <a:t> dataset yang </a:t>
            </a:r>
            <a:r>
              <a:rPr lang="en-ID" sz="1200" b="1" i="0" u="none" strike="noStrike" cap="none" dirty="0" err="1">
                <a:solidFill>
                  <a:srgbClr val="000000"/>
                </a:solidFill>
                <a:latin typeface="Rubik"/>
                <a:ea typeface="Rubik"/>
                <a:cs typeface="Rubik"/>
                <a:sym typeface="Rubik"/>
              </a:rPr>
              <a:t>mencakup</a:t>
            </a:r>
            <a:r>
              <a:rPr lang="en-ID" sz="1200" b="1" i="0" u="none" strike="noStrike" cap="none" dirty="0">
                <a:solidFill>
                  <a:srgbClr val="000000"/>
                </a:solidFill>
                <a:latin typeface="Rubik"/>
                <a:ea typeface="Rubik"/>
                <a:cs typeface="Rubik"/>
                <a:sym typeface="Rubik"/>
              </a:rPr>
              <a:t> data </a:t>
            </a:r>
            <a:r>
              <a:rPr lang="en-ID" sz="1200" b="1" i="0" u="none" strike="noStrike" cap="none" dirty="0" err="1">
                <a:solidFill>
                  <a:srgbClr val="000000"/>
                </a:solidFill>
                <a:latin typeface="Rubik"/>
                <a:ea typeface="Rubik"/>
                <a:cs typeface="Rubik"/>
                <a:sym typeface="Rubik"/>
              </a:rPr>
              <a:t>pinjaman</a:t>
            </a:r>
            <a:r>
              <a:rPr lang="en-ID" sz="1200" b="1" i="0" u="none" strike="noStrike" cap="none" dirty="0">
                <a:solidFill>
                  <a:srgbClr val="000000"/>
                </a:solidFill>
                <a:latin typeface="Rubik"/>
                <a:ea typeface="Rubik"/>
                <a:cs typeface="Rubik"/>
                <a:sym typeface="Rubik"/>
              </a:rPr>
              <a:t> yang </a:t>
            </a:r>
            <a:r>
              <a:rPr lang="en-ID" sz="1200" b="1" i="0" u="none" strike="noStrike" cap="none" dirty="0" err="1">
                <a:solidFill>
                  <a:srgbClr val="000000"/>
                </a:solidFill>
                <a:latin typeface="Rubik"/>
                <a:ea typeface="Rubik"/>
                <a:cs typeface="Rubik"/>
                <a:sym typeface="Rubik"/>
              </a:rPr>
              <a:t>disetujui</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ditolak</a:t>
            </a:r>
            <a:r>
              <a:rPr lang="en-ID" sz="1200" b="1" i="0" u="none" strike="noStrike" cap="none" dirty="0">
                <a:solidFill>
                  <a:srgbClr val="000000"/>
                </a:solidFill>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ID" sz="1200" b="1" i="0" u="none" strike="noStrike" cap="none" dirty="0" err="1">
                <a:solidFill>
                  <a:srgbClr val="000000"/>
                </a:solidFill>
                <a:latin typeface="Rubik"/>
                <a:ea typeface="Rubik"/>
                <a:cs typeface="Rubik"/>
                <a:sym typeface="Rubik"/>
              </a:rPr>
              <a:t>Proyek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ini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bertujuan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untuk</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meningkatkan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keakuratan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dalam</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menilai</a:t>
            </a:r>
            <a:r>
              <a:rPr lang="en-ID" sz="1200" b="1" i="0" u="none" strike="noStrike" cap="none" dirty="0">
                <a:solidFill>
                  <a:srgbClr val="000000"/>
                </a:solidFill>
                <a:latin typeface="Rubik"/>
                <a:ea typeface="Rubik"/>
                <a:cs typeface="Rubik"/>
                <a:sym typeface="Rubik"/>
              </a:rPr>
              <a:t> dan </a:t>
            </a:r>
            <a:r>
              <a:rPr lang="en-ID" sz="1200" b="1" i="0" u="none" strike="noStrike" cap="none" dirty="0" err="1">
                <a:solidFill>
                  <a:srgbClr val="000000"/>
                </a:solidFill>
                <a:latin typeface="Rubik"/>
                <a:ea typeface="Rubik"/>
                <a:cs typeface="Rubik"/>
                <a:sym typeface="Rubik"/>
              </a:rPr>
              <a:t>mengelola</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risiko</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kredit</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bagi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perusahaan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pemberi</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pinjaman</a:t>
            </a:r>
            <a:r>
              <a:rPr lang="en-ID" sz="1200" b="1" i="0" u="none" strike="noStrike" cap="none" dirty="0">
                <a:solidFill>
                  <a:srgbClr val="000000"/>
                </a:solidFill>
                <a:latin typeface="Rubik"/>
                <a:ea typeface="Rubik"/>
                <a:cs typeface="Rubik"/>
                <a:sym typeface="Rubik"/>
              </a:rPr>
              <a:t> (</a:t>
            </a:r>
            <a:r>
              <a:rPr lang="en-ID" sz="1200" b="1" i="0" u="none" strike="noStrike" cap="none" dirty="0" err="1">
                <a:solidFill>
                  <a:srgbClr val="000000"/>
                </a:solidFill>
                <a:latin typeface="Rubik"/>
                <a:ea typeface="Rubik"/>
                <a:cs typeface="Rubik"/>
                <a:sym typeface="Rubik"/>
              </a:rPr>
              <a:t>multifinance</a:t>
            </a:r>
            <a:r>
              <a:rPr lang="en-ID" sz="1200" b="1" i="0" u="none" strike="noStrike" cap="none" dirty="0">
                <a:solidFill>
                  <a:srgbClr val="000000"/>
                </a:solidFill>
                <a:latin typeface="Rubik"/>
                <a:ea typeface="Rubik"/>
                <a:cs typeface="Rubik"/>
                <a:sym typeface="Rubik"/>
              </a:rPr>
              <a:t>).</a:t>
            </a:r>
            <a:endParaRPr lang="en-ID" sz="1200" b="0" i="0" u="none" strike="noStrike" cap="none" dirty="0">
              <a:solidFill>
                <a:srgbClr val="000000"/>
              </a:solidFill>
              <a:latin typeface="Rubik"/>
              <a:ea typeface="Rubik"/>
              <a:cs typeface="Rubik"/>
              <a:sym typeface="Rubik"/>
            </a:endParaRPr>
          </a:p>
        </p:txBody>
      </p:sp>
      <p:sp>
        <p:nvSpPr>
          <p:cNvPr id="112" name="Google Shape;112;p18"/>
          <p:cNvSpPr txBox="1"/>
          <p:nvPr/>
        </p:nvSpPr>
        <p:spPr>
          <a:xfrm>
            <a:off x="340500" y="452038"/>
            <a:ext cx="8463000" cy="6465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i="0" u="none" strike="noStrike" cap="none">
                <a:solidFill>
                  <a:srgbClr val="000000"/>
                </a:solidFill>
                <a:latin typeface="Rubik"/>
                <a:ea typeface="Rubik"/>
                <a:cs typeface="Rubik"/>
                <a:sym typeface="Rubik"/>
              </a:rPr>
              <a:t>Project </a:t>
            </a:r>
            <a:r>
              <a:rPr lang="en" sz="3000" b="1" i="0" u="none" strike="noStrike" cap="none">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p18"/>
          <p:cNvSpPr txBox="1"/>
          <p:nvPr/>
        </p:nvSpPr>
        <p:spPr>
          <a:xfrm>
            <a:off x="6054900" y="4058325"/>
            <a:ext cx="3089100" cy="461635"/>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n" sz="1200" b="1" i="0" u="none" strike="noStrike" cap="none" dirty="0">
                <a:solidFill>
                  <a:srgbClr val="000000"/>
                </a:solidFill>
                <a:latin typeface="Rubik"/>
                <a:ea typeface="Rubik"/>
                <a:cs typeface="Rubik"/>
                <a:sym typeface="Rubik"/>
              </a:rPr>
              <a:t>Project explanation video </a:t>
            </a:r>
            <a:r>
              <a:rPr lang="en" sz="1200" b="1" i="0" u="none" strike="noStrike" cap="none" dirty="0">
                <a:solidFill>
                  <a:schemeClr val="accent5"/>
                </a:solidFill>
                <a:latin typeface="Rubik"/>
                <a:ea typeface="Rubik"/>
                <a:cs typeface="Rubik"/>
                <a:sym typeface="Rubik"/>
              </a:rPr>
              <a:t>here</a:t>
            </a:r>
            <a:r>
              <a:rPr lang="en" sz="1200" b="1" i="0" u="none" strike="noStrike" cap="none" dirty="0">
                <a:solidFill>
                  <a:srgbClr val="000000"/>
                </a:solidFill>
                <a:latin typeface="Rubik"/>
                <a:ea typeface="Rubik"/>
                <a:cs typeface="Rubik"/>
                <a:sym typeface="Rubik"/>
              </a:rPr>
              <a:t>!</a:t>
            </a:r>
            <a:endParaRPr sz="1200" b="1" i="0" u="none" strike="noStrike" cap="none" dirty="0">
              <a:solidFill>
                <a:srgbClr val="000000"/>
              </a:solidFill>
              <a:latin typeface="Rubik"/>
              <a:ea typeface="Rubik"/>
              <a:cs typeface="Rubik"/>
              <a:sym typeface="Rubik"/>
            </a:endParaRPr>
          </a:p>
        </p:txBody>
      </p:sp>
      <p:sp>
        <p:nvSpPr>
          <p:cNvPr id="114" name="Google Shape;114;p18"/>
          <p:cNvSpPr txBox="1"/>
          <p:nvPr/>
        </p:nvSpPr>
        <p:spPr>
          <a:xfrm>
            <a:off x="0" y="3962100"/>
            <a:ext cx="3423000" cy="11814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n" sz="1200" b="1" dirty="0">
                <a:latin typeface="Rubik"/>
                <a:ea typeface="Rubik"/>
                <a:cs typeface="Rubik"/>
                <a:sym typeface="Rubik"/>
              </a:rPr>
              <a:t>Link code </a:t>
            </a:r>
            <a:r>
              <a:rPr lang="en" sz="1200" b="1" dirty="0">
                <a:solidFill>
                  <a:srgbClr val="0097A7"/>
                </a:solidFill>
                <a:latin typeface="Rubik"/>
                <a:ea typeface="Rubik"/>
                <a:cs typeface="Rubik"/>
                <a:sym typeface="Rubik"/>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rgbClr val="000000"/>
              </a:buClr>
              <a:buSzPts val="1100"/>
              <a:buFont typeface="Arial"/>
              <a:buNone/>
            </a:pPr>
            <a:r>
              <a:rPr lang="en-ID" sz="850" b="0" i="1" u="none" strike="noStrike" cap="none" dirty="0">
                <a:solidFill>
                  <a:srgbClr val="1F1F1F"/>
                </a:solidFill>
                <a:highlight>
                  <a:srgbClr val="FFFFFF"/>
                </a:highlight>
                <a:latin typeface="Roboto"/>
                <a:ea typeface="Roboto"/>
                <a:cs typeface="Roboto"/>
                <a:sym typeface="Roboto"/>
              </a:rPr>
              <a:t>&lt;buat hyperlink di kata "here" di </a:t>
            </a:r>
            <a:r>
              <a:rPr lang="en-ID" sz="850" b="0" i="1" u="none" strike="noStrike" cap="none" dirty="0" err="1">
                <a:solidFill>
                  <a:srgbClr val="1F1F1F"/>
                </a:solidFill>
                <a:highlight>
                  <a:srgbClr val="FFFFFF"/>
                </a:highlight>
                <a:latin typeface="Roboto"/>
                <a:ea typeface="Roboto"/>
                <a:cs typeface="Roboto"/>
                <a:sym typeface="Roboto"/>
              </a:rPr>
              <a:t>atas</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sisipkan</a:t>
            </a:r>
            <a:r>
              <a:rPr lang="en-ID" sz="850" b="0" i="1" u="none" strike="noStrike" cap="none" dirty="0">
                <a:solidFill>
                  <a:srgbClr val="1F1F1F"/>
                </a:solidFill>
                <a:highlight>
                  <a:srgbClr val="FFFFFF"/>
                </a:highlight>
                <a:latin typeface="Roboto"/>
                <a:ea typeface="Roboto"/>
                <a:cs typeface="Roboto"/>
                <a:sym typeface="Roboto"/>
              </a:rPr>
              <a:t> link</a:t>
            </a:r>
            <a:r>
              <a:rPr lang="en-ID" sz="850" i="1" dirty="0">
                <a:solidFill>
                  <a:srgbClr val="1F1F1F"/>
                </a:solidFill>
                <a:highlight>
                  <a:srgbClr val="FFFFFF"/>
                </a:highlight>
                <a:latin typeface="Roboto"/>
                <a:ea typeface="Roboto"/>
                <a:cs typeface="Roboto"/>
                <a:sym typeface="Roboto"/>
              </a:rPr>
              <a:t> yang </a:t>
            </a:r>
            <a:r>
              <a:rPr lang="en-ID" sz="850" i="1" dirty="0" err="1">
                <a:solidFill>
                  <a:srgbClr val="1F1F1F"/>
                </a:solidFill>
                <a:highlight>
                  <a:srgbClr val="FFFFFF"/>
                </a:highlight>
                <a:latin typeface="Roboto"/>
                <a:ea typeface="Roboto"/>
                <a:cs typeface="Roboto"/>
                <a:sym typeface="Roboto"/>
              </a:rPr>
              <a:t>berisikan</a:t>
            </a:r>
            <a:r>
              <a:rPr lang="en-ID" sz="850" i="1" dirty="0">
                <a:solidFill>
                  <a:srgbClr val="1F1F1F"/>
                </a:solidFill>
                <a:highlight>
                  <a:srgbClr val="FFFFFF"/>
                </a:highlight>
                <a:latin typeface="Roboto"/>
                <a:ea typeface="Roboto"/>
                <a:cs typeface="Roboto"/>
                <a:sym typeface="Roboto"/>
              </a:rPr>
              <a:t> code </a:t>
            </a:r>
            <a:r>
              <a:rPr lang="en-ID" sz="850" i="1" dirty="0" err="1">
                <a:solidFill>
                  <a:srgbClr val="1F1F1F"/>
                </a:solidFill>
                <a:highlight>
                  <a:srgbClr val="FFFFFF"/>
                </a:highlight>
                <a:latin typeface="Roboto"/>
                <a:ea typeface="Roboto"/>
                <a:cs typeface="Roboto"/>
                <a:sym typeface="Roboto"/>
              </a:rPr>
              <a:t>dari</a:t>
            </a:r>
            <a:r>
              <a:rPr lang="en-ID" sz="850" i="1" dirty="0">
                <a:solidFill>
                  <a:srgbClr val="1F1F1F"/>
                </a:solidFill>
                <a:highlight>
                  <a:srgbClr val="FFFFFF"/>
                </a:highlight>
                <a:latin typeface="Roboto"/>
                <a:ea typeface="Roboto"/>
                <a:cs typeface="Roboto"/>
                <a:sym typeface="Roboto"/>
              </a:rPr>
              <a:t> </a:t>
            </a:r>
            <a:r>
              <a:rPr lang="en-ID" sz="850" i="1" dirty="0" err="1">
                <a:solidFill>
                  <a:srgbClr val="1F1F1F"/>
                </a:solidFill>
                <a:highlight>
                  <a:srgbClr val="FFFFFF"/>
                </a:highlight>
                <a:latin typeface="Roboto"/>
                <a:ea typeface="Roboto"/>
                <a:cs typeface="Roboto"/>
                <a:sym typeface="Roboto"/>
              </a:rPr>
              <a:t>pengerjaan</a:t>
            </a:r>
            <a:r>
              <a:rPr lang="en-ID" sz="850" i="1" dirty="0">
                <a:solidFill>
                  <a:srgbClr val="1F1F1F"/>
                </a:solidFill>
                <a:highlight>
                  <a:srgbClr val="FFFFFF"/>
                </a:highlight>
                <a:latin typeface="Roboto"/>
                <a:ea typeface="Roboto"/>
                <a:cs typeface="Roboto"/>
                <a:sym typeface="Roboto"/>
              </a:rPr>
              <a:t> project yang </a:t>
            </a:r>
            <a:r>
              <a:rPr lang="en-ID" sz="850" i="1" dirty="0" err="1">
                <a:solidFill>
                  <a:srgbClr val="1F1F1F"/>
                </a:solidFill>
                <a:highlight>
                  <a:srgbClr val="FFFFFF"/>
                </a:highlight>
                <a:latin typeface="Roboto"/>
                <a:ea typeface="Roboto"/>
                <a:cs typeface="Roboto"/>
                <a:sym typeface="Roboto"/>
              </a:rPr>
              <a:t>telah</a:t>
            </a:r>
            <a:r>
              <a:rPr lang="en-ID" sz="850" i="1" dirty="0">
                <a:solidFill>
                  <a:srgbClr val="1F1F1F"/>
                </a:solidFill>
                <a:highlight>
                  <a:srgbClr val="FFFFFF"/>
                </a:highlight>
                <a:latin typeface="Roboto"/>
                <a:ea typeface="Roboto"/>
                <a:cs typeface="Roboto"/>
                <a:sym typeface="Roboto"/>
              </a:rPr>
              <a:t> </a:t>
            </a:r>
            <a:r>
              <a:rPr lang="en-ID" sz="850" i="1" dirty="0" err="1">
                <a:solidFill>
                  <a:srgbClr val="1F1F1F"/>
                </a:solidFill>
                <a:highlight>
                  <a:srgbClr val="FFFFFF"/>
                </a:highlight>
                <a:latin typeface="Roboto"/>
                <a:ea typeface="Roboto"/>
                <a:cs typeface="Roboto"/>
                <a:sym typeface="Roboto"/>
              </a:rPr>
              <a:t>anda</a:t>
            </a:r>
            <a:r>
              <a:rPr lang="en-ID" sz="850" i="1" dirty="0">
                <a:solidFill>
                  <a:srgbClr val="1F1F1F"/>
                </a:solidFill>
                <a:highlight>
                  <a:srgbClr val="FFFFFF"/>
                </a:highlight>
                <a:latin typeface="Roboto"/>
                <a:ea typeface="Roboto"/>
                <a:cs typeface="Roboto"/>
                <a:sym typeface="Roboto"/>
              </a:rPr>
              <a:t> buat</a:t>
            </a:r>
            <a:r>
              <a:rPr lang="en-ID" sz="850" b="0" i="1" u="none" strike="noStrike" cap="none" dirty="0">
                <a:solidFill>
                  <a:srgbClr val="1F1F1F"/>
                </a:solidFill>
                <a:highlight>
                  <a:srgbClr val="FFFFFF"/>
                </a:highlight>
                <a:latin typeface="Roboto"/>
                <a:ea typeface="Roboto"/>
                <a:cs typeface="Roboto"/>
                <a:sym typeface="Roboto"/>
              </a:rPr>
              <a:t>. File R </a:t>
            </a:r>
            <a:r>
              <a:rPr lang="en-ID" sz="850" i="1" dirty="0">
                <a:solidFill>
                  <a:srgbClr val="1F1F1F"/>
                </a:solidFill>
                <a:highlight>
                  <a:srgbClr val="FFFFFF"/>
                </a:highlight>
                <a:latin typeface="Roboto"/>
                <a:ea typeface="Roboto"/>
                <a:cs typeface="Roboto"/>
                <a:sym typeface="Roboto"/>
              </a:rPr>
              <a:t>Markdown </a:t>
            </a:r>
            <a:r>
              <a:rPr lang="en-ID" sz="850" i="1" dirty="0" err="1">
                <a:solidFill>
                  <a:srgbClr val="1F1F1F"/>
                </a:solidFill>
                <a:highlight>
                  <a:srgbClr val="FFFFFF"/>
                </a:highlight>
                <a:latin typeface="Roboto"/>
                <a:ea typeface="Roboto"/>
                <a:cs typeface="Roboto"/>
                <a:sym typeface="Roboto"/>
              </a:rPr>
              <a:t>dengan</a:t>
            </a:r>
            <a:r>
              <a:rPr lang="en-ID" sz="850" i="1" dirty="0">
                <a:solidFill>
                  <a:srgbClr val="1F1F1F"/>
                </a:solidFill>
                <a:highlight>
                  <a:srgbClr val="FFFFFF"/>
                </a:highlight>
                <a:latin typeface="Roboto"/>
                <a:ea typeface="Roboto"/>
                <a:cs typeface="Roboto"/>
                <a:sym typeface="Roboto"/>
              </a:rPr>
              <a:t> format .</a:t>
            </a:r>
            <a:r>
              <a:rPr lang="en-ID" sz="850" i="1" dirty="0" err="1">
                <a:solidFill>
                  <a:srgbClr val="1F1F1F"/>
                </a:solidFill>
                <a:highlight>
                  <a:srgbClr val="FFFFFF"/>
                </a:highlight>
                <a:latin typeface="Roboto"/>
                <a:ea typeface="Roboto"/>
                <a:cs typeface="Roboto"/>
                <a:sym typeface="Roboto"/>
              </a:rPr>
              <a:t>rmd</a:t>
            </a:r>
            <a:r>
              <a:rPr lang="en-ID" sz="850" i="1" dirty="0">
                <a:solidFill>
                  <a:srgbClr val="1F1F1F"/>
                </a:solidFill>
                <a:highlight>
                  <a:srgbClr val="FFFFFF"/>
                </a:highlight>
                <a:latin typeface="Roboto"/>
                <a:ea typeface="Roboto"/>
                <a:cs typeface="Roboto"/>
                <a:sym typeface="Roboto"/>
              </a:rPr>
              <a:t> </a:t>
            </a:r>
            <a:r>
              <a:rPr lang="en-ID" sz="850" i="1" dirty="0" err="1">
                <a:solidFill>
                  <a:srgbClr val="1F1F1F"/>
                </a:solidFill>
                <a:highlight>
                  <a:srgbClr val="FFFFFF"/>
                </a:highlight>
                <a:latin typeface="Roboto"/>
                <a:ea typeface="Roboto"/>
                <a:cs typeface="Roboto"/>
                <a:sym typeface="Roboto"/>
              </a:rPr>
              <a:t>atau</a:t>
            </a:r>
            <a:r>
              <a:rPr lang="en-ID" sz="850" i="1" dirty="0">
                <a:solidFill>
                  <a:srgbClr val="1F1F1F"/>
                </a:solidFill>
                <a:highlight>
                  <a:srgbClr val="FFFFFF"/>
                </a:highlight>
                <a:latin typeface="Roboto"/>
                <a:ea typeface="Roboto"/>
                <a:cs typeface="Roboto"/>
                <a:sym typeface="Roboto"/>
              </a:rPr>
              <a:t> file python notebook </a:t>
            </a:r>
            <a:r>
              <a:rPr lang="en-ID" sz="850" i="1" dirty="0" err="1">
                <a:solidFill>
                  <a:srgbClr val="1F1F1F"/>
                </a:solidFill>
                <a:highlight>
                  <a:srgbClr val="FFFFFF"/>
                </a:highlight>
                <a:latin typeface="Roboto"/>
                <a:ea typeface="Roboto"/>
                <a:cs typeface="Roboto"/>
                <a:sym typeface="Roboto"/>
              </a:rPr>
              <a:t>dengan</a:t>
            </a:r>
            <a:r>
              <a:rPr lang="en-ID" sz="850" i="1" dirty="0">
                <a:solidFill>
                  <a:srgbClr val="1F1F1F"/>
                </a:solidFill>
                <a:highlight>
                  <a:srgbClr val="FFFFFF"/>
                </a:highlight>
                <a:latin typeface="Roboto"/>
                <a:ea typeface="Roboto"/>
                <a:cs typeface="Roboto"/>
                <a:sym typeface="Roboto"/>
              </a:rPr>
              <a:t> format .</a:t>
            </a:r>
            <a:r>
              <a:rPr lang="en-ID" sz="850" i="1" dirty="0" err="1">
                <a:solidFill>
                  <a:srgbClr val="1F1F1F"/>
                </a:solidFill>
                <a:highlight>
                  <a:srgbClr val="FFFFFF"/>
                </a:highlight>
                <a:latin typeface="Roboto"/>
                <a:ea typeface="Roboto"/>
                <a:cs typeface="Roboto"/>
                <a:sym typeface="Roboto"/>
              </a:rPr>
              <a:t>ipynb</a:t>
            </a:r>
            <a:r>
              <a:rPr lang="en-ID" sz="850" b="0" i="1" u="none" strike="noStrike" cap="none" dirty="0">
                <a:solidFill>
                  <a:srgbClr val="1F1F1F"/>
                </a:solidFill>
                <a:highlight>
                  <a:srgbClr val="FFFFFF"/>
                </a:highlight>
                <a:latin typeface="Roboto"/>
                <a:ea typeface="Roboto"/>
                <a:cs typeface="Roboto"/>
                <a:sym typeface="Roboto"/>
              </a:rPr>
              <a:t> Hapus </a:t>
            </a:r>
            <a:r>
              <a:rPr lang="en-ID" sz="850" b="0" i="1" u="none" strike="noStrike" cap="none" dirty="0" err="1">
                <a:solidFill>
                  <a:srgbClr val="1F1F1F"/>
                </a:solidFill>
                <a:highlight>
                  <a:srgbClr val="FFFFFF"/>
                </a:highlight>
                <a:latin typeface="Roboto"/>
                <a:ea typeface="Roboto"/>
                <a:cs typeface="Roboto"/>
                <a:sym typeface="Roboto"/>
              </a:rPr>
              <a:t>pesan</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ini</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jika</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anda</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telah</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memahami</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pesan</a:t>
            </a:r>
            <a:r>
              <a:rPr lang="en-ID" sz="850" b="0" i="1" u="none" strike="noStrike" cap="none" dirty="0">
                <a:solidFill>
                  <a:srgbClr val="1F1F1F"/>
                </a:solidFill>
                <a:highlight>
                  <a:srgbClr val="FFFFFF"/>
                </a:highlight>
                <a:latin typeface="Roboto"/>
                <a:ea typeface="Roboto"/>
                <a:cs typeface="Roboto"/>
                <a:sym typeface="Roboto"/>
              </a:rPr>
              <a:t> </a:t>
            </a:r>
            <a:r>
              <a:rPr lang="en-ID" sz="850" b="0" i="1" u="none" strike="noStrike" cap="none" dirty="0" err="1">
                <a:solidFill>
                  <a:srgbClr val="1F1F1F"/>
                </a:solidFill>
                <a:highlight>
                  <a:srgbClr val="FFFFFF"/>
                </a:highlight>
                <a:latin typeface="Roboto"/>
                <a:ea typeface="Roboto"/>
                <a:cs typeface="Roboto"/>
                <a:sym typeface="Roboto"/>
              </a:rPr>
              <a:t>ini</a:t>
            </a:r>
            <a:r>
              <a:rPr lang="en-ID" sz="850" b="0" i="1" u="none" strike="noStrike" cap="none" dirty="0">
                <a:solidFill>
                  <a:srgbClr val="1F1F1F"/>
                </a:solidFill>
                <a:highlight>
                  <a:srgbClr val="FFFFFF"/>
                </a:highlight>
                <a:latin typeface="Roboto"/>
                <a:ea typeface="Roboto"/>
                <a:cs typeface="Roboto"/>
                <a:sym typeface="Roboto"/>
              </a:rPr>
              <a:t>&gt;</a:t>
            </a:r>
            <a:endParaRPr lang="en-ID" sz="1000" b="1" i="1" u="none" strike="noStrike" cap="none" dirty="0">
              <a:solidFill>
                <a:srgbClr val="000000"/>
              </a:solidFill>
              <a:latin typeface="Rubik"/>
              <a:ea typeface="Rubik"/>
              <a:cs typeface="Rubik"/>
              <a:sym typeface="Rubik"/>
            </a:endParaRPr>
          </a:p>
        </p:txBody>
      </p:sp>
      <p:pic>
        <p:nvPicPr>
          <p:cNvPr id="2" name="Google Shape;104;p17">
            <a:extLst>
              <a:ext uri="{FF2B5EF4-FFF2-40B4-BE49-F238E27FC236}">
                <a16:creationId xmlns:a16="http://schemas.microsoft.com/office/drawing/2014/main" id="{FEE57E35-2F05-3D34-D91E-AA87B75FA0CE}"/>
              </a:ext>
            </a:extLst>
          </p:cNvPr>
          <p:cNvPicPr preferRelativeResize="0">
            <a:picLocks noChangeAspect="1"/>
          </p:cNvPicPr>
          <p:nvPr/>
        </p:nvPicPr>
        <p:blipFill>
          <a:blip r:embed="rId5">
            <a:alphaModFix/>
          </a:blip>
          <a:stretch>
            <a:fillRect/>
          </a:stretch>
        </p:blipFill>
        <p:spPr>
          <a:xfrm>
            <a:off x="426498" y="237384"/>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0" name="Google Shape;120;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1" name="Google Shape;121;p19"/>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Data </a:t>
            </a:r>
            <a:r>
              <a:rPr lang="en" sz="2700" b="1">
                <a:solidFill>
                  <a:schemeClr val="accent5"/>
                </a:solidFill>
                <a:latin typeface="Rubik"/>
                <a:ea typeface="Rubik"/>
                <a:cs typeface="Rubik"/>
                <a:sym typeface="Rubik"/>
              </a:rPr>
              <a:t>Understanding</a:t>
            </a:r>
            <a:endParaRPr sz="2700" b="1">
              <a:solidFill>
                <a:schemeClr val="accent5"/>
              </a:solidFill>
              <a:latin typeface="Rubik"/>
              <a:ea typeface="Rubik"/>
              <a:cs typeface="Rubik"/>
              <a:sym typeface="Rubik"/>
            </a:endParaRPr>
          </a:p>
        </p:txBody>
      </p:sp>
      <p:sp>
        <p:nvSpPr>
          <p:cNvPr id="122" name="Google Shape;122;p19"/>
          <p:cNvSpPr txBox="1"/>
          <p:nvPr/>
        </p:nvSpPr>
        <p:spPr>
          <a:xfrm>
            <a:off x="340500" y="1335962"/>
            <a:ext cx="8463000" cy="3693288"/>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a:solidFill>
                  <a:srgbClr val="000000"/>
                </a:solidFill>
                <a:latin typeface="Rubik"/>
                <a:ea typeface="Rubik"/>
                <a:cs typeface="Rubik"/>
                <a:sym typeface="Rubik"/>
              </a:rPr>
              <a:t>Dalam dataset, </a:t>
            </a:r>
            <a:r>
              <a:rPr lang="en-US" sz="2000" b="0" i="0" u="none" strike="noStrike" cap="none" dirty="0" err="1">
                <a:solidFill>
                  <a:srgbClr val="000000"/>
                </a:solidFill>
                <a:latin typeface="Rubik"/>
                <a:ea typeface="Rubik"/>
                <a:cs typeface="Rubik"/>
                <a:sym typeface="Rubik"/>
              </a:rPr>
              <a:t>beberapa</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hal</a:t>
            </a:r>
            <a:r>
              <a:rPr lang="en-US" sz="2000" b="0" i="0" u="none" strike="noStrike" cap="none" dirty="0">
                <a:solidFill>
                  <a:srgbClr val="000000"/>
                </a:solidFill>
                <a:latin typeface="Rubik"/>
                <a:ea typeface="Rubik"/>
                <a:cs typeface="Rubik"/>
                <a:sym typeface="Rubik"/>
              </a:rPr>
              <a:t> yang </a:t>
            </a:r>
            <a:r>
              <a:rPr lang="en-US" sz="2000" b="0" i="0" u="none" strike="noStrike" cap="none" dirty="0" err="1">
                <a:solidFill>
                  <a:srgbClr val="000000"/>
                </a:solidFill>
                <a:latin typeface="Rubik"/>
                <a:ea typeface="Rubik"/>
                <a:cs typeface="Rubik"/>
                <a:sym typeface="Rubik"/>
              </a:rPr>
              <a:t>penting</a:t>
            </a:r>
            <a:r>
              <a:rPr lang="en-US" sz="2000" b="0" i="0" u="none" strike="noStrike" cap="none" dirty="0">
                <a:solidFill>
                  <a:srgbClr val="000000"/>
                </a:solidFill>
                <a:latin typeface="Rubik"/>
                <a:ea typeface="Rubik"/>
                <a:cs typeface="Rubik"/>
                <a:sym typeface="Rubik"/>
              </a:rPr>
              <a:t> </a:t>
            </a:r>
            <a:r>
              <a:rPr lang="en-US" sz="2000" b="0" i="0" u="none" strike="noStrike" cap="none" dirty="0" err="1">
                <a:solidFill>
                  <a:srgbClr val="000000"/>
                </a:solidFill>
                <a:latin typeface="Rubik"/>
                <a:ea typeface="Rubik"/>
                <a:cs typeface="Rubik"/>
                <a:sym typeface="Rubik"/>
              </a:rPr>
              <a:t>antara</a:t>
            </a:r>
            <a:r>
              <a:rPr lang="en-US" sz="2000" b="0" i="0" u="none" strike="noStrike" cap="none" dirty="0">
                <a:solidFill>
                  <a:srgbClr val="000000"/>
                </a:solidFill>
                <a:latin typeface="Rubik"/>
                <a:ea typeface="Rubik"/>
                <a:cs typeface="Rubik"/>
                <a:sym typeface="Rubik"/>
              </a:rPr>
              <a:t> lain:</a:t>
            </a:r>
          </a:p>
          <a:p>
            <a:pPr marL="228600" marR="0" lvl="0" indent="-228600" algn="l" rtl="0">
              <a:lnSpc>
                <a:spcPct val="150000"/>
              </a:lnSpc>
              <a:spcBef>
                <a:spcPts val="0"/>
              </a:spcBef>
              <a:spcAft>
                <a:spcPts val="0"/>
              </a:spcAft>
              <a:buClr>
                <a:schemeClr val="dk1"/>
              </a:buClr>
              <a:buSzPts val="1400"/>
              <a:buFont typeface="+mj-lt"/>
              <a:buAutoNum type="arabicPeriod"/>
            </a:pPr>
            <a:r>
              <a:rPr lang="en-US" sz="1200" dirty="0" err="1">
                <a:solidFill>
                  <a:schemeClr val="dk1"/>
                </a:solidFill>
                <a:latin typeface="Rubik"/>
                <a:ea typeface="Rubik"/>
                <a:cs typeface="Rubik"/>
                <a:sym typeface="Rubik"/>
              </a:rPr>
              <a:t>Analisis</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Struktur</a:t>
            </a:r>
            <a:r>
              <a:rPr lang="en-US" sz="1200" dirty="0">
                <a:solidFill>
                  <a:schemeClr val="dk1"/>
                </a:solidFill>
                <a:latin typeface="Rubik"/>
                <a:ea typeface="Rubik"/>
                <a:cs typeface="Rubik"/>
                <a:sym typeface="Rubik"/>
              </a:rPr>
              <a:t> Dataset :</a:t>
            </a:r>
          </a:p>
          <a:p>
            <a:pPr marL="534988" lvl="2" indent="-228600">
              <a:lnSpc>
                <a:spcPct val="150000"/>
              </a:lnSpc>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Jumlah</a:t>
            </a:r>
            <a:r>
              <a:rPr lang="en-US" sz="1200" dirty="0">
                <a:solidFill>
                  <a:schemeClr val="dk1"/>
                </a:solidFill>
                <a:latin typeface="Rubik"/>
                <a:ea typeface="Rubik"/>
                <a:cs typeface="Rubik"/>
                <a:sym typeface="Rubik"/>
              </a:rPr>
              <a:t> Baris (</a:t>
            </a:r>
            <a:r>
              <a:rPr lang="en-US" sz="1200" dirty="0" err="1">
                <a:solidFill>
                  <a:schemeClr val="dk1"/>
                </a:solidFill>
                <a:latin typeface="Rubik"/>
                <a:ea typeface="Rubik"/>
                <a:cs typeface="Rubik"/>
                <a:sym typeface="Rubik"/>
              </a:rPr>
              <a:t>Observasi</a:t>
            </a:r>
            <a:r>
              <a:rPr lang="en-US" sz="1200" dirty="0">
                <a:solidFill>
                  <a:schemeClr val="dk1"/>
                </a:solidFill>
                <a:latin typeface="Rubik"/>
                <a:ea typeface="Rubik"/>
                <a:cs typeface="Rubik"/>
                <a:sym typeface="Rubik"/>
              </a:rPr>
              <a:t>): 466285</a:t>
            </a:r>
          </a:p>
          <a:p>
            <a:pPr marL="534988" lvl="2" indent="-228600">
              <a:lnSpc>
                <a:spcPct val="150000"/>
              </a:lnSpc>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Jumlah</a:t>
            </a:r>
            <a:r>
              <a:rPr lang="en-US" sz="1200" dirty="0">
                <a:solidFill>
                  <a:schemeClr val="dk1"/>
                </a:solidFill>
                <a:latin typeface="Rubik"/>
                <a:ea typeface="Rubik"/>
                <a:cs typeface="Rubik"/>
                <a:sym typeface="Rubik"/>
              </a:rPr>
              <a:t> Kolom (</a:t>
            </a:r>
            <a:r>
              <a:rPr lang="en-US" sz="1200" dirty="0" err="1">
                <a:solidFill>
                  <a:schemeClr val="dk1"/>
                </a:solidFill>
                <a:latin typeface="Rubik"/>
                <a:ea typeface="Rubik"/>
                <a:cs typeface="Rubik"/>
                <a:sym typeface="Rubik"/>
              </a:rPr>
              <a:t>Atribut</a:t>
            </a:r>
            <a:r>
              <a:rPr lang="en-US" sz="1200" dirty="0">
                <a:solidFill>
                  <a:schemeClr val="dk1"/>
                </a:solidFill>
                <a:latin typeface="Rubik"/>
                <a:ea typeface="Rubik"/>
                <a:cs typeface="Rubik"/>
                <a:sym typeface="Rubik"/>
              </a:rPr>
              <a:t>): 75</a:t>
            </a:r>
          </a:p>
          <a:p>
            <a:pPr marL="228600" marR="0" lvl="0" indent="-228600" algn="l" rtl="0">
              <a:lnSpc>
                <a:spcPct val="150000"/>
              </a:lnSpc>
              <a:spcBef>
                <a:spcPts val="0"/>
              </a:spcBef>
              <a:spcAft>
                <a:spcPts val="0"/>
              </a:spcAft>
              <a:buClr>
                <a:schemeClr val="dk1"/>
              </a:buClr>
              <a:buSzPts val="1400"/>
              <a:buFont typeface="+mj-lt"/>
              <a:buAutoNum type="arabicPeriod"/>
            </a:pPr>
            <a:r>
              <a:rPr lang="en-US" sz="1200" dirty="0" err="1">
                <a:solidFill>
                  <a:schemeClr val="dk1"/>
                </a:solidFill>
                <a:latin typeface="Rubik"/>
                <a:ea typeface="Rubik"/>
                <a:cs typeface="Rubik"/>
                <a:sym typeface="Rubik"/>
              </a:rPr>
              <a:t>Analisis</a:t>
            </a:r>
            <a:r>
              <a:rPr lang="en-US" sz="1200" dirty="0">
                <a:solidFill>
                  <a:schemeClr val="dk1"/>
                </a:solidFill>
                <a:latin typeface="Rubik"/>
                <a:ea typeface="Rubik"/>
                <a:cs typeface="Rubik"/>
                <a:sym typeface="Rubik"/>
              </a:rPr>
              <a:t> Awal </a:t>
            </a:r>
            <a:r>
              <a:rPr lang="en-US" sz="1200" dirty="0" err="1">
                <a:solidFill>
                  <a:schemeClr val="dk1"/>
                </a:solidFill>
                <a:latin typeface="Rubik"/>
                <a:ea typeface="Rubik"/>
                <a:cs typeface="Rubik"/>
                <a:sym typeface="Rubik"/>
              </a:rPr>
              <a:t>Distribusi</a:t>
            </a:r>
            <a:r>
              <a:rPr lang="en-US" sz="1200" dirty="0">
                <a:solidFill>
                  <a:schemeClr val="dk1"/>
                </a:solidFill>
                <a:latin typeface="Rubik"/>
                <a:ea typeface="Rubik"/>
                <a:cs typeface="Rubik"/>
                <a:sym typeface="Rubik"/>
              </a:rPr>
              <a:t> pada Column '</a:t>
            </a:r>
            <a:r>
              <a:rPr lang="en-US" sz="1200" dirty="0" err="1">
                <a:solidFill>
                  <a:schemeClr val="dk1"/>
                </a:solidFill>
                <a:latin typeface="Rubik"/>
                <a:ea typeface="Rubik"/>
                <a:cs typeface="Rubik"/>
                <a:sym typeface="Rubik"/>
              </a:rPr>
              <a:t>loan_status</a:t>
            </a:r>
            <a:r>
              <a:rPr lang="en-US" sz="1200" dirty="0">
                <a:solidFill>
                  <a:schemeClr val="dk1"/>
                </a:solidFill>
                <a:latin typeface="Rubik"/>
                <a:ea typeface="Rubik"/>
                <a:cs typeface="Rubik"/>
                <a:sym typeface="Rubik"/>
              </a:rPr>
              <a:t>’</a:t>
            </a:r>
          </a:p>
          <a:p>
            <a:pPr marL="541338" marR="0" lvl="0" indent="-269875" algn="l" rtl="0">
              <a:lnSpc>
                <a:spcPct val="150000"/>
              </a:lnSpc>
              <a:spcBef>
                <a:spcPts val="0"/>
              </a:spcBef>
              <a:spcAft>
                <a:spcPts val="0"/>
              </a:spcAft>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Kategori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Dominan</a:t>
            </a:r>
            <a:r>
              <a:rPr lang="en-US" sz="1200" dirty="0">
                <a:solidFill>
                  <a:schemeClr val="dk1"/>
                </a:solidFill>
                <a:latin typeface="Rubik"/>
                <a:ea typeface="Rubik"/>
                <a:cs typeface="Rubik"/>
                <a:sym typeface="Rubik"/>
              </a:rPr>
              <a:t>: Class 'Fully Paid' dan 'Current' </a:t>
            </a:r>
            <a:r>
              <a:rPr lang="en-US" sz="1200" dirty="0" err="1">
                <a:solidFill>
                  <a:schemeClr val="dk1"/>
                </a:solidFill>
                <a:latin typeface="Rubik"/>
                <a:ea typeface="Rubik"/>
                <a:cs typeface="Rubik"/>
                <a:sym typeface="Rubik"/>
              </a:rPr>
              <a:t>kemungkinan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besar</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mendominasi</a:t>
            </a:r>
            <a:r>
              <a:rPr lang="en-US" sz="1200" dirty="0">
                <a:solidFill>
                  <a:schemeClr val="dk1"/>
                </a:solidFill>
                <a:latin typeface="Rubik"/>
                <a:ea typeface="Rubik"/>
                <a:cs typeface="Rubik"/>
                <a:sym typeface="Rubik"/>
              </a:rPr>
              <a:t> data.</a:t>
            </a:r>
          </a:p>
          <a:p>
            <a:pPr marL="541338" marR="0" lvl="0" indent="-269875" algn="l" rtl="0">
              <a:lnSpc>
                <a:spcPct val="150000"/>
              </a:lnSpc>
              <a:spcBef>
                <a:spcPts val="0"/>
              </a:spcBef>
              <a:spcAft>
                <a:spcPts val="0"/>
              </a:spcAft>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Isu</a:t>
            </a:r>
            <a:r>
              <a:rPr lang="en-US" sz="1200" dirty="0">
                <a:solidFill>
                  <a:schemeClr val="dk1"/>
                </a:solidFill>
                <a:latin typeface="Rubik"/>
                <a:ea typeface="Rubik"/>
                <a:cs typeface="Rubik"/>
                <a:sym typeface="Rubik"/>
              </a:rPr>
              <a:t> Class Imbalance: Jika class 'Charged Off' (yang </a:t>
            </a:r>
            <a:r>
              <a:rPr lang="en-US" sz="1200" dirty="0" err="1">
                <a:solidFill>
                  <a:schemeClr val="dk1"/>
                </a:solidFill>
                <a:latin typeface="Rubik"/>
                <a:ea typeface="Rubik"/>
                <a:cs typeface="Rubik"/>
                <a:sym typeface="Rubik"/>
              </a:rPr>
              <a:t>mewakili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kegagalan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bayar</a:t>
            </a:r>
            <a:r>
              <a:rPr lang="en-US" sz="1200" dirty="0">
                <a:solidFill>
                  <a:schemeClr val="dk1"/>
                </a:solidFill>
                <a:latin typeface="Rubik"/>
                <a:ea typeface="Rubik"/>
                <a:cs typeface="Rubik"/>
                <a:sym typeface="Rubik"/>
              </a:rPr>
              <a:t> / </a:t>
            </a:r>
            <a:r>
              <a:rPr lang="en-US" sz="1200" dirty="0" err="1">
                <a:solidFill>
                  <a:schemeClr val="dk1"/>
                </a:solidFill>
                <a:latin typeface="Rubik"/>
                <a:ea typeface="Rubik"/>
                <a:cs typeface="Rubik"/>
                <a:sym typeface="Rubik"/>
              </a:rPr>
              <a:t>risiko</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tinggi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memiliki</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proporsi</a:t>
            </a:r>
            <a:r>
              <a:rPr lang="en-US" sz="1200" dirty="0">
                <a:solidFill>
                  <a:schemeClr val="dk1"/>
                </a:solidFill>
                <a:latin typeface="Rubik"/>
                <a:ea typeface="Rubik"/>
                <a:cs typeface="Rubik"/>
                <a:sym typeface="Rubik"/>
              </a:rPr>
              <a:t> yang </a:t>
            </a:r>
            <a:r>
              <a:rPr lang="en-US" sz="1200" dirty="0" err="1">
                <a:solidFill>
                  <a:schemeClr val="dk1"/>
                </a:solidFill>
                <a:latin typeface="Rubik"/>
                <a:ea typeface="Rubik"/>
                <a:cs typeface="Rubik"/>
                <a:sym typeface="Rubik"/>
              </a:rPr>
              <a:t>jauh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lebih</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kecil</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daripada</a:t>
            </a:r>
            <a:r>
              <a:rPr lang="en-US" sz="1200" dirty="0">
                <a:solidFill>
                  <a:schemeClr val="dk1"/>
                </a:solidFill>
                <a:latin typeface="Rubik"/>
                <a:ea typeface="Rubik"/>
                <a:cs typeface="Rubik"/>
                <a:sym typeface="Rubik"/>
              </a:rPr>
              <a:t> 'Fully Paid' dan 'Current', </a:t>
            </a:r>
            <a:r>
              <a:rPr lang="en-US" sz="1200" dirty="0" err="1">
                <a:solidFill>
                  <a:schemeClr val="dk1"/>
                </a:solidFill>
                <a:latin typeface="Rubik"/>
                <a:ea typeface="Rubik"/>
                <a:cs typeface="Rubik"/>
                <a:sym typeface="Rubik"/>
              </a:rPr>
              <a:t>maka</a:t>
            </a:r>
            <a:r>
              <a:rPr lang="en-US" sz="1200" dirty="0">
                <a:solidFill>
                  <a:schemeClr val="dk1"/>
                </a:solidFill>
                <a:latin typeface="Rubik"/>
                <a:ea typeface="Rubik"/>
                <a:cs typeface="Rubik"/>
                <a:sym typeface="Rubik"/>
              </a:rPr>
              <a:t> data </a:t>
            </a:r>
            <a:r>
              <a:rPr lang="en-US" sz="1200" dirty="0" err="1">
                <a:solidFill>
                  <a:schemeClr val="dk1"/>
                </a:solidFill>
                <a:latin typeface="Rubik"/>
                <a:ea typeface="Rubik"/>
                <a:cs typeface="Rubik"/>
                <a:sym typeface="Rubik"/>
              </a:rPr>
              <a:t>mengalami</a:t>
            </a:r>
            <a:r>
              <a:rPr lang="en-US" sz="1200" dirty="0">
                <a:solidFill>
                  <a:schemeClr val="dk1"/>
                </a:solidFill>
                <a:latin typeface="Rubik"/>
                <a:ea typeface="Rubik"/>
                <a:cs typeface="Rubik"/>
                <a:sym typeface="Rubik"/>
              </a:rPr>
              <a:t> **Class Imbalance**.</a:t>
            </a:r>
          </a:p>
          <a:p>
            <a:pPr marL="541338" marR="0" lvl="0" indent="-269875" algn="l" rtl="0">
              <a:lnSpc>
                <a:spcPct val="150000"/>
              </a:lnSpc>
              <a:spcBef>
                <a:spcPts val="0"/>
              </a:spcBef>
              <a:spcAft>
                <a:spcPts val="0"/>
              </a:spcAft>
              <a:buClr>
                <a:schemeClr val="dk1"/>
              </a:buClr>
              <a:buSzPts val="1400"/>
              <a:buFont typeface="Arial" panose="020B0604020202020204" pitchFamily="34" charset="0"/>
              <a:buChar char="•"/>
            </a:pPr>
            <a:r>
              <a:rPr lang="en-US" sz="1200" dirty="0" err="1">
                <a:solidFill>
                  <a:schemeClr val="dk1"/>
                </a:solidFill>
                <a:latin typeface="Rubik"/>
                <a:ea typeface="Rubik"/>
                <a:cs typeface="Rubik"/>
                <a:sym typeface="Rubik"/>
              </a:rPr>
              <a:t>Keterangan</a:t>
            </a:r>
            <a:r>
              <a:rPr lang="en-US" sz="1200" dirty="0">
                <a:solidFill>
                  <a:schemeClr val="dk1"/>
                </a:solidFill>
                <a:latin typeface="Rubik"/>
                <a:ea typeface="Rubik"/>
                <a:cs typeface="Rubik"/>
                <a:sym typeface="Rubik"/>
              </a:rPr>
              <a:t> Lain: </a:t>
            </a:r>
            <a:r>
              <a:rPr lang="en-US" sz="1200" dirty="0" err="1">
                <a:solidFill>
                  <a:schemeClr val="dk1"/>
                </a:solidFill>
                <a:latin typeface="Rubik"/>
                <a:ea typeface="Rubik"/>
                <a:cs typeface="Rubik"/>
                <a:sym typeface="Rubik"/>
              </a:rPr>
              <a:t>Pinjaman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dengan</a:t>
            </a:r>
            <a:r>
              <a:rPr lang="en-US" sz="1200" dirty="0">
                <a:solidFill>
                  <a:schemeClr val="dk1"/>
                </a:solidFill>
                <a:latin typeface="Rubik"/>
                <a:ea typeface="Rubik"/>
                <a:cs typeface="Rubik"/>
                <a:sym typeface="Rubik"/>
              </a:rPr>
              <a:t> status 'Charged Off', 'Default', dan 'Late (31-120 days)' </a:t>
            </a:r>
            <a:r>
              <a:rPr lang="en-US" sz="1200" dirty="0" err="1">
                <a:solidFill>
                  <a:schemeClr val="dk1"/>
                </a:solidFill>
                <a:latin typeface="Rubik"/>
                <a:ea typeface="Rubik"/>
                <a:cs typeface="Rubik"/>
                <a:sym typeface="Rubik"/>
              </a:rPr>
              <a:t>akan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dikategorikan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sebagai</a:t>
            </a:r>
            <a:r>
              <a:rPr lang="en-US" sz="1200" dirty="0">
                <a:solidFill>
                  <a:schemeClr val="dk1"/>
                </a:solidFill>
                <a:latin typeface="Rubik"/>
                <a:ea typeface="Rubik"/>
                <a:cs typeface="Rubik"/>
                <a:sym typeface="Rubik"/>
              </a:rPr>
              <a:t> **Bad Loan (1)**. </a:t>
            </a:r>
            <a:r>
              <a:rPr lang="en-US" sz="1200" dirty="0" err="1">
                <a:solidFill>
                  <a:schemeClr val="dk1"/>
                </a:solidFill>
                <a:latin typeface="Rubik"/>
                <a:ea typeface="Rubik"/>
                <a:cs typeface="Rubik"/>
                <a:sym typeface="Rubik"/>
              </a:rPr>
              <a:t>Pinjaman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dengan</a:t>
            </a:r>
            <a:r>
              <a:rPr lang="en-US" sz="1200" dirty="0">
                <a:solidFill>
                  <a:schemeClr val="dk1"/>
                </a:solidFill>
                <a:latin typeface="Rubik"/>
                <a:ea typeface="Rubik"/>
                <a:cs typeface="Rubik"/>
                <a:sym typeface="Rubik"/>
              </a:rPr>
              <a:t> status 'Fully Paid' dan 'Current' </a:t>
            </a:r>
            <a:r>
              <a:rPr lang="en-US" sz="1200" dirty="0" err="1">
                <a:solidFill>
                  <a:schemeClr val="dk1"/>
                </a:solidFill>
                <a:latin typeface="Rubik"/>
                <a:ea typeface="Rubik"/>
                <a:cs typeface="Rubik"/>
                <a:sym typeface="Rubik"/>
              </a:rPr>
              <a:t>akan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dikategorikan</a:t>
            </a:r>
            <a:r>
              <a:rPr lang="en-US" sz="1200" dirty="0">
                <a:solidFill>
                  <a:schemeClr val="dk1"/>
                </a:solidFill>
                <a:latin typeface="Rubik"/>
                <a:ea typeface="Rubik"/>
                <a:cs typeface="Rubik"/>
                <a:sym typeface="Rubik"/>
              </a:rPr>
              <a:t> </a:t>
            </a:r>
            <a:r>
              <a:rPr lang="en-US" sz="1200" dirty="0" err="1">
                <a:solidFill>
                  <a:schemeClr val="dk1"/>
                </a:solidFill>
                <a:latin typeface="Rubik"/>
                <a:ea typeface="Rubik"/>
                <a:cs typeface="Rubik"/>
                <a:sym typeface="Rubik"/>
              </a:rPr>
              <a:t>sebagai</a:t>
            </a:r>
            <a:r>
              <a:rPr lang="en-US" sz="1200" dirty="0">
                <a:solidFill>
                  <a:schemeClr val="dk1"/>
                </a:solidFill>
                <a:latin typeface="Rubik"/>
                <a:ea typeface="Rubik"/>
                <a:cs typeface="Rubik"/>
                <a:sym typeface="Rubik"/>
              </a:rPr>
              <a:t> **Good Loan (0)**.</a:t>
            </a:r>
          </a:p>
        </p:txBody>
      </p:sp>
      <p:pic>
        <p:nvPicPr>
          <p:cNvPr id="2" name="Google Shape;104;p17">
            <a:extLst>
              <a:ext uri="{FF2B5EF4-FFF2-40B4-BE49-F238E27FC236}">
                <a16:creationId xmlns:a16="http://schemas.microsoft.com/office/drawing/2014/main" id="{EE97DFAC-E901-03A3-DD15-B8BC79C4DD9F}"/>
              </a:ext>
            </a:extLst>
          </p:cNvPr>
          <p:cNvPicPr preferRelativeResize="0">
            <a:picLocks noChangeAspect="1"/>
          </p:cNvPicPr>
          <p:nvPr/>
        </p:nvPicPr>
        <p:blipFill>
          <a:blip r:embed="rId5">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a:extLst>
            <a:ext uri="{FF2B5EF4-FFF2-40B4-BE49-F238E27FC236}">
              <a16:creationId xmlns:a16="http://schemas.microsoft.com/office/drawing/2014/main" id="{61DF217A-05DD-F276-3112-7F57669231AC}"/>
            </a:ext>
          </a:extLst>
        </p:cNvPr>
        <p:cNvGrpSpPr/>
        <p:nvPr/>
      </p:nvGrpSpPr>
      <p:grpSpPr>
        <a:xfrm>
          <a:off x="0" y="0"/>
          <a:ext cx="0" cy="0"/>
          <a:chOff x="0" y="0"/>
          <a:chExt cx="0" cy="0"/>
        </a:xfrm>
      </p:grpSpPr>
      <p:pic>
        <p:nvPicPr>
          <p:cNvPr id="119" name="Google Shape;119;p19">
            <a:extLst>
              <a:ext uri="{FF2B5EF4-FFF2-40B4-BE49-F238E27FC236}">
                <a16:creationId xmlns:a16="http://schemas.microsoft.com/office/drawing/2014/main" id="{0E97C343-73EA-0215-1654-9188A4BBDB21}"/>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0" name="Google Shape;120;p19">
            <a:extLst>
              <a:ext uri="{FF2B5EF4-FFF2-40B4-BE49-F238E27FC236}">
                <a16:creationId xmlns:a16="http://schemas.microsoft.com/office/drawing/2014/main" id="{C455EF3E-8CF4-DDDC-82B7-357A1505D763}"/>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1" name="Google Shape;121;p19">
            <a:extLst>
              <a:ext uri="{FF2B5EF4-FFF2-40B4-BE49-F238E27FC236}">
                <a16:creationId xmlns:a16="http://schemas.microsoft.com/office/drawing/2014/main" id="{2C7C1BD5-5991-7BE6-0AD9-D31C19A2BCC9}"/>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Data </a:t>
            </a:r>
            <a:r>
              <a:rPr lang="en" sz="2700" b="1">
                <a:solidFill>
                  <a:schemeClr val="accent5"/>
                </a:solidFill>
                <a:latin typeface="Rubik"/>
                <a:ea typeface="Rubik"/>
                <a:cs typeface="Rubik"/>
                <a:sym typeface="Rubik"/>
              </a:rPr>
              <a:t>Understanding</a:t>
            </a:r>
            <a:endParaRPr sz="2700" b="1">
              <a:solidFill>
                <a:schemeClr val="accent5"/>
              </a:solidFill>
              <a:latin typeface="Rubik"/>
              <a:ea typeface="Rubik"/>
              <a:cs typeface="Rubik"/>
              <a:sym typeface="Rubik"/>
            </a:endParaRPr>
          </a:p>
        </p:txBody>
      </p:sp>
      <p:pic>
        <p:nvPicPr>
          <p:cNvPr id="4" name="Picture 3">
            <a:extLst>
              <a:ext uri="{FF2B5EF4-FFF2-40B4-BE49-F238E27FC236}">
                <a16:creationId xmlns:a16="http://schemas.microsoft.com/office/drawing/2014/main" id="{E761455C-DFD7-72CD-001E-DFA94639EB98}"/>
              </a:ext>
            </a:extLst>
          </p:cNvPr>
          <p:cNvPicPr>
            <a:picLocks noChangeAspect="1"/>
          </p:cNvPicPr>
          <p:nvPr/>
        </p:nvPicPr>
        <p:blipFill>
          <a:blip r:embed="rId5"/>
          <a:stretch>
            <a:fillRect/>
          </a:stretch>
        </p:blipFill>
        <p:spPr>
          <a:xfrm>
            <a:off x="417497" y="1171800"/>
            <a:ext cx="8300005" cy="3519662"/>
          </a:xfrm>
          <a:prstGeom prst="rect">
            <a:avLst/>
          </a:prstGeom>
        </p:spPr>
      </p:pic>
      <p:pic>
        <p:nvPicPr>
          <p:cNvPr id="2" name="Google Shape;104;p17">
            <a:extLst>
              <a:ext uri="{FF2B5EF4-FFF2-40B4-BE49-F238E27FC236}">
                <a16:creationId xmlns:a16="http://schemas.microsoft.com/office/drawing/2014/main" id="{B5C25D4A-35A2-4013-EC13-CFEFBE0F5E5A}"/>
              </a:ext>
            </a:extLst>
          </p:cNvPr>
          <p:cNvPicPr preferRelativeResize="0">
            <a:picLocks noChangeAspect="1"/>
          </p:cNvPicPr>
          <p:nvPr/>
        </p:nvPicPr>
        <p:blipFill>
          <a:blip r:embed="rId6">
            <a:alphaModFix/>
          </a:blip>
          <a:stretch>
            <a:fillRect/>
          </a:stretch>
        </p:blipFill>
        <p:spPr>
          <a:xfrm>
            <a:off x="5522781" y="212188"/>
            <a:ext cx="1454318" cy="540000"/>
          </a:xfrm>
          <a:prstGeom prst="rect">
            <a:avLst/>
          </a:prstGeom>
          <a:noFill/>
          <a:ln>
            <a:noFill/>
          </a:ln>
        </p:spPr>
      </p:pic>
    </p:spTree>
    <p:extLst>
      <p:ext uri="{BB962C8B-B14F-4D97-AF65-F5344CB8AC3E}">
        <p14:creationId xmlns:p14="http://schemas.microsoft.com/office/powerpoint/2010/main" val="1681801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9" name="Google Shape;129;p20"/>
          <p:cNvSpPr txBox="1"/>
          <p:nvPr/>
        </p:nvSpPr>
        <p:spPr>
          <a:xfrm>
            <a:off x="340500" y="452038"/>
            <a:ext cx="8463000" cy="600300"/>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Feature </a:t>
            </a:r>
            <a:r>
              <a:rPr lang="en" sz="2700" b="1">
                <a:solidFill>
                  <a:schemeClr val="accent5"/>
                </a:solidFill>
                <a:latin typeface="Rubik"/>
                <a:ea typeface="Rubik"/>
                <a:cs typeface="Rubik"/>
                <a:sym typeface="Rubik"/>
              </a:rPr>
              <a:t>Engineering</a:t>
            </a:r>
            <a:endParaRPr sz="2700" b="1">
              <a:solidFill>
                <a:schemeClr val="accent5"/>
              </a:solidFill>
              <a:latin typeface="Rubik"/>
              <a:ea typeface="Rubik"/>
              <a:cs typeface="Rubik"/>
              <a:sym typeface="Rubik"/>
            </a:endParaRPr>
          </a:p>
        </p:txBody>
      </p:sp>
      <p:sp>
        <p:nvSpPr>
          <p:cNvPr id="130" name="Google Shape;130;p20"/>
          <p:cNvSpPr txBox="1"/>
          <p:nvPr/>
        </p:nvSpPr>
        <p:spPr>
          <a:xfrm>
            <a:off x="340500" y="993338"/>
            <a:ext cx="8463000" cy="3693288"/>
          </a:xfrm>
          <a:prstGeom prst="rect">
            <a:avLst/>
          </a:prstGeom>
          <a:noFill/>
          <a:ln>
            <a:noFill/>
          </a:ln>
          <a:effectLst>
            <a:outerShdw blurRad="57150" dist="19050" dir="2820000" algn="bl" rotWithShape="0">
              <a:srgbClr val="B7B7B7">
                <a:alpha val="8510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5000"/>
              <a:buFont typeface="Arial"/>
              <a:buNone/>
            </a:pPr>
            <a:r>
              <a:rPr lang="en-US" sz="2000" b="0" i="0" u="none" strike="noStrike" cap="none" dirty="0" err="1">
                <a:solidFill>
                  <a:srgbClr val="000000"/>
                </a:solidFill>
                <a:latin typeface="Rubik"/>
                <a:ea typeface="Rubik"/>
                <a:cs typeface="Rubik"/>
                <a:sym typeface="Rubik"/>
              </a:rPr>
              <a:t>Pengelompokan</a:t>
            </a:r>
            <a:r>
              <a:rPr lang="en-US" sz="2000" b="0" i="0" u="none" strike="noStrike" cap="none" dirty="0">
                <a:solidFill>
                  <a:srgbClr val="000000"/>
                </a:solidFill>
                <a:latin typeface="Rubik"/>
                <a:ea typeface="Rubik"/>
                <a:cs typeface="Rubik"/>
                <a:sym typeface="Rubik"/>
              </a:rPr>
              <a:t> Resiko Credit </a:t>
            </a:r>
            <a:r>
              <a:rPr lang="en-US" sz="2000" b="0" i="0" u="none" strike="noStrike" cap="none" dirty="0" err="1">
                <a:solidFill>
                  <a:srgbClr val="000000"/>
                </a:solidFill>
                <a:latin typeface="Rubik"/>
                <a:ea typeface="Rubik"/>
                <a:cs typeface="Rubik"/>
                <a:sym typeface="Rubik"/>
              </a:rPr>
              <a:t>menjadi</a:t>
            </a:r>
            <a:r>
              <a:rPr lang="en-US" sz="2000" b="0" i="0" u="none" strike="noStrike" cap="none" dirty="0">
                <a:solidFill>
                  <a:srgbClr val="000000"/>
                </a:solidFill>
                <a:latin typeface="Rubik"/>
                <a:ea typeface="Rubik"/>
                <a:cs typeface="Rubik"/>
                <a:sym typeface="Rubik"/>
              </a:rPr>
              <a:t> Biner</a:t>
            </a:r>
            <a:endParaRPr sz="2000" b="0" i="0" u="none" strike="noStrike" cap="none" dirty="0">
              <a:solidFill>
                <a:srgbClr val="000000"/>
              </a:solidFill>
              <a:latin typeface="Rubik"/>
              <a:ea typeface="Rubik"/>
              <a:cs typeface="Rubik"/>
              <a:sym typeface="Rubik"/>
            </a:endParaRPr>
          </a:p>
          <a:p>
            <a:pPr marL="228600" marR="0" lvl="0" indent="-228600" algn="l" rtl="0">
              <a:lnSpc>
                <a:spcPct val="150000"/>
              </a:lnSpc>
              <a:spcBef>
                <a:spcPts val="0"/>
              </a:spcBef>
              <a:spcAft>
                <a:spcPts val="0"/>
              </a:spcAft>
              <a:buClr>
                <a:schemeClr val="dk1"/>
              </a:buClr>
              <a:buSzPts val="1400"/>
              <a:buFont typeface="Arial"/>
              <a:buAutoNum type="arabicPeriod"/>
            </a:pPr>
            <a:r>
              <a:rPr lang="en-ID" sz="1200" b="0" i="0" u="none" strike="noStrike" cap="none" dirty="0" err="1">
                <a:solidFill>
                  <a:schemeClr val="dk1"/>
                </a:solidFill>
                <a:latin typeface="Rubik"/>
                <a:ea typeface="Rubik"/>
                <a:cs typeface="Rubik"/>
                <a:sym typeface="Rubik"/>
              </a:rPr>
              <a:t>Definisi</a:t>
            </a:r>
            <a:r>
              <a:rPr lang="en-ID" sz="1200" b="0" i="0" u="none" strike="noStrike" cap="none" dirty="0">
                <a:solidFill>
                  <a:schemeClr val="dk1"/>
                </a:solidFill>
                <a:latin typeface="Rubik"/>
                <a:ea typeface="Rubik"/>
                <a:cs typeface="Rubik"/>
                <a:sym typeface="Rubik"/>
              </a:rPr>
              <a:t> Status (Good vs. Bad):</a:t>
            </a:r>
          </a:p>
          <a:p>
            <a:pPr marL="536575" lvl="2" indent="-228600">
              <a:lnSpc>
                <a:spcPct val="150000"/>
              </a:lnSpc>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Good Loan (0):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menunjukkan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performa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pembayaran</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diharapkan</a:t>
            </a:r>
            <a:r>
              <a:rPr lang="en-ID" sz="1200" b="0" i="0" u="none" strike="noStrike" cap="none" dirty="0">
                <a:solidFill>
                  <a:schemeClr val="dk1"/>
                </a:solidFill>
                <a:latin typeface="Rubik"/>
                <a:ea typeface="Rubik"/>
                <a:cs typeface="Rubik"/>
                <a:sym typeface="Rubik"/>
              </a:rPr>
              <a:t>. Status </a:t>
            </a:r>
            <a:r>
              <a:rPr lang="en-ID" sz="1200" b="0" i="0" u="none" strike="noStrike" cap="none" dirty="0" err="1">
                <a:solidFill>
                  <a:schemeClr val="dk1"/>
                </a:solidFill>
                <a:latin typeface="Rubik"/>
                <a:ea typeface="Rubik"/>
                <a:cs typeface="Rubik"/>
                <a:sym typeface="Rubik"/>
              </a:rPr>
              <a:t>seperti</a:t>
            </a:r>
            <a:r>
              <a:rPr lang="en-ID" sz="1200" b="0" i="0" u="none" strike="noStrike" cap="none" dirty="0">
                <a:solidFill>
                  <a:schemeClr val="dk1"/>
                </a:solidFill>
                <a:latin typeface="Rubik"/>
                <a:ea typeface="Rubik"/>
                <a:cs typeface="Rubik"/>
                <a:sym typeface="Rubik"/>
              </a:rPr>
              <a:t> Fully Paid (</a:t>
            </a:r>
            <a:r>
              <a:rPr lang="en-ID" sz="1200" b="0" i="0" u="none" strike="noStrike" cap="none" dirty="0" err="1">
                <a:solidFill>
                  <a:schemeClr val="dk1"/>
                </a:solidFill>
                <a:latin typeface="Rubik"/>
                <a:ea typeface="Rubik"/>
                <a:cs typeface="Rubik"/>
                <a:sym typeface="Rubik"/>
              </a:rPr>
              <a:t>lunas</a:t>
            </a:r>
            <a:r>
              <a:rPr lang="en-ID" sz="1200" b="0" i="0" u="none" strike="noStrike" cap="none" dirty="0">
                <a:solidFill>
                  <a:schemeClr val="dk1"/>
                </a:solidFill>
                <a:latin typeface="Rubik"/>
                <a:ea typeface="Rubik"/>
                <a:cs typeface="Rubik"/>
                <a:sym typeface="Rubik"/>
              </a:rPr>
              <a:t>) dan Current (</a:t>
            </a:r>
            <a:r>
              <a:rPr lang="en-ID" sz="1200" b="0" i="0" u="none" strike="noStrike" cap="none" dirty="0" err="1">
                <a:solidFill>
                  <a:schemeClr val="dk1"/>
                </a:solidFill>
                <a:latin typeface="Rubik"/>
                <a:ea typeface="Rubik"/>
                <a:cs typeface="Rubik"/>
                <a:sym typeface="Rubik"/>
              </a:rPr>
              <a:t>masih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berjalan</a:t>
            </a:r>
            <a:r>
              <a:rPr lang="en-ID" sz="1200" b="0" i="0" u="none" strike="noStrike" cap="none" dirty="0">
                <a:solidFill>
                  <a:schemeClr val="dk1"/>
                </a:solidFill>
                <a:latin typeface="Rubik"/>
                <a:ea typeface="Rubik"/>
                <a:cs typeface="Rubik"/>
                <a:sym typeface="Rubik"/>
              </a:rPr>
              <a:t> dan </a:t>
            </a:r>
            <a:r>
              <a:rPr lang="en-ID" sz="1200" b="0" i="0" u="none" strike="noStrike" cap="none" dirty="0" err="1">
                <a:solidFill>
                  <a:schemeClr val="dk1"/>
                </a:solidFill>
                <a:latin typeface="Rubik"/>
                <a:ea typeface="Rubik"/>
                <a:cs typeface="Rubik"/>
                <a:sym typeface="Rubik"/>
              </a:rPr>
              <a:t>lancar</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adalah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indikator</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utama</a:t>
            </a:r>
            <a:r>
              <a:rPr lang="en-ID" sz="1200" b="0" i="0" u="none" strike="noStrike" cap="none" dirty="0">
                <a:solidFill>
                  <a:schemeClr val="dk1"/>
                </a:solidFill>
                <a:latin typeface="Rubik"/>
                <a:ea typeface="Rubik"/>
                <a:cs typeface="Rubik"/>
                <a:sym typeface="Rubik"/>
              </a:rPr>
              <a:t>.</a:t>
            </a:r>
          </a:p>
          <a:p>
            <a:pPr marL="536575" lvl="2" indent="-228600">
              <a:lnSpc>
                <a:spcPct val="150000"/>
              </a:lnSpc>
              <a:buClr>
                <a:schemeClr val="dk1"/>
              </a:buClr>
              <a:buSzPts val="1400"/>
              <a:buFont typeface="Arial" panose="020B0604020202020204" pitchFamily="34" charset="0"/>
              <a:buChar char="•"/>
            </a:pPr>
            <a:r>
              <a:rPr lang="en-ID" sz="1200" b="0" i="0" u="none" strike="noStrike" cap="none" dirty="0">
                <a:solidFill>
                  <a:schemeClr val="dk1"/>
                </a:solidFill>
                <a:latin typeface="Rubik"/>
                <a:ea typeface="Rubik"/>
                <a:cs typeface="Rubik"/>
                <a:sym typeface="Rubik"/>
              </a:rPr>
              <a:t>Bad Loan (1):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telah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menghasilkan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kerugian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atau</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menunjukkan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tanda-tanda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signifikan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menuju</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kerugian</a:t>
            </a:r>
            <a:r>
              <a:rPr lang="en-ID" sz="1200" b="0" i="0" u="none" strike="noStrike" cap="none" dirty="0">
                <a:solidFill>
                  <a:schemeClr val="dk1"/>
                </a:solidFill>
                <a:latin typeface="Rubik"/>
                <a:ea typeface="Rubik"/>
                <a:cs typeface="Rubik"/>
                <a:sym typeface="Rubik"/>
              </a:rPr>
              <a:t>. Status </a:t>
            </a:r>
            <a:r>
              <a:rPr lang="en-ID" sz="1200" b="0" i="0" u="none" strike="noStrike" cap="none" dirty="0" err="1">
                <a:solidFill>
                  <a:schemeClr val="dk1"/>
                </a:solidFill>
                <a:latin typeface="Rubik"/>
                <a:ea typeface="Rubik"/>
                <a:cs typeface="Rubik"/>
                <a:sym typeface="Rubik"/>
              </a:rPr>
              <a:t>kunci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adalah</a:t>
            </a:r>
            <a:r>
              <a:rPr lang="en-ID" sz="1200" b="0" i="0" u="none" strike="noStrike" cap="none" dirty="0">
                <a:solidFill>
                  <a:schemeClr val="dk1"/>
                </a:solidFill>
                <a:latin typeface="Rubik"/>
                <a:ea typeface="Rubik"/>
                <a:cs typeface="Rubik"/>
                <a:sym typeface="Rubik"/>
              </a:rPr>
              <a:t> Charged Off (</a:t>
            </a:r>
            <a:r>
              <a:rPr lang="en-ID" sz="1200" b="0" i="0" u="none" strike="noStrike" cap="none" dirty="0" err="1">
                <a:solidFill>
                  <a:schemeClr val="dk1"/>
                </a:solidFill>
                <a:latin typeface="Rubik"/>
                <a:ea typeface="Rubik"/>
                <a:cs typeface="Rubik"/>
                <a:sym typeface="Rubik"/>
              </a:rPr>
              <a:t>kerugian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diakui</a:t>
            </a:r>
            <a:r>
              <a:rPr lang="en-ID" sz="1200" b="0" i="0" u="none" strike="noStrike" cap="none" dirty="0">
                <a:solidFill>
                  <a:schemeClr val="dk1"/>
                </a:solidFill>
                <a:latin typeface="Rubik"/>
                <a:ea typeface="Rubik"/>
                <a:cs typeface="Rubik"/>
                <a:sym typeface="Rubik"/>
              </a:rPr>
              <a:t>), Default (</a:t>
            </a:r>
            <a:r>
              <a:rPr lang="en-ID" sz="1200" b="0" i="0" u="none" strike="noStrike" cap="none" dirty="0" err="1">
                <a:solidFill>
                  <a:schemeClr val="dk1"/>
                </a:solidFill>
                <a:latin typeface="Rubik"/>
                <a:ea typeface="Rubik"/>
                <a:cs typeface="Rubik"/>
                <a:sym typeface="Rubik"/>
              </a:rPr>
              <a:t>gagal</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bayar</a:t>
            </a:r>
            <a:r>
              <a:rPr lang="en-ID" sz="1200" b="0" i="0" u="none" strike="noStrike" cap="none" dirty="0">
                <a:solidFill>
                  <a:schemeClr val="dk1"/>
                </a:solidFill>
                <a:latin typeface="Rubik"/>
                <a:ea typeface="Rubik"/>
                <a:cs typeface="Rubik"/>
                <a:sym typeface="Rubik"/>
              </a:rPr>
              <a:t>), dan Late (31-120 days) (</a:t>
            </a:r>
            <a:r>
              <a:rPr lang="en-ID" sz="1200" b="0" i="0" u="none" strike="noStrike" cap="none" dirty="0" err="1">
                <a:solidFill>
                  <a:schemeClr val="dk1"/>
                </a:solidFill>
                <a:latin typeface="Rubik"/>
                <a:ea typeface="Rubik"/>
                <a:cs typeface="Rubik"/>
                <a:sym typeface="Rubik"/>
              </a:rPr>
              <a:t>keterlambatan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serius</a:t>
            </a:r>
            <a:r>
              <a:rPr lang="en-ID" sz="1200" b="0" i="0" u="none" strike="noStrike" cap="none" dirty="0">
                <a:solidFill>
                  <a:schemeClr val="dk1"/>
                </a:solidFill>
                <a:latin typeface="Rubik"/>
                <a:ea typeface="Rubik"/>
                <a:cs typeface="Rubik"/>
                <a:sym typeface="Rubik"/>
              </a:rPr>
              <a:t>).</a:t>
            </a:r>
          </a:p>
          <a:p>
            <a:pPr marL="0" marR="0" lvl="0" indent="0" algn="l" rtl="0">
              <a:lnSpc>
                <a:spcPct val="150000"/>
              </a:lnSpc>
              <a:spcBef>
                <a:spcPts val="0"/>
              </a:spcBef>
              <a:spcAft>
                <a:spcPts val="0"/>
              </a:spcAft>
              <a:buClr>
                <a:schemeClr val="dk1"/>
              </a:buClr>
              <a:buSzPts val="1400"/>
              <a:buFont typeface="Arial"/>
              <a:buNone/>
            </a:pPr>
            <a:r>
              <a:rPr lang="en-ID" sz="1200" dirty="0">
                <a:solidFill>
                  <a:schemeClr val="dk1"/>
                </a:solidFill>
                <a:latin typeface="Rubik"/>
                <a:ea typeface="Rubik"/>
                <a:cs typeface="Rubik"/>
                <a:sym typeface="Rubik"/>
              </a:rPr>
              <a:t>2. </a:t>
            </a:r>
            <a:r>
              <a:rPr lang="en-ID" sz="1200" b="0" i="0" u="none" strike="noStrike" cap="none" dirty="0" err="1">
                <a:solidFill>
                  <a:schemeClr val="dk1"/>
                </a:solidFill>
                <a:latin typeface="Rubik"/>
                <a:ea typeface="Rubik"/>
                <a:cs typeface="Rubik"/>
                <a:sym typeface="Rubik"/>
              </a:rPr>
              <a:t>Penanganan</a:t>
            </a:r>
            <a:r>
              <a:rPr lang="en-ID" sz="1200" b="0" i="0" u="none" strike="noStrike" cap="none" dirty="0">
                <a:solidFill>
                  <a:schemeClr val="dk1"/>
                </a:solidFill>
                <a:latin typeface="Rubik"/>
                <a:ea typeface="Rubik"/>
                <a:cs typeface="Rubik"/>
                <a:sym typeface="Rubik"/>
              </a:rPr>
              <a:t> Nilai yang </a:t>
            </a:r>
            <a:r>
              <a:rPr lang="en-ID" sz="1200" b="0" i="0" u="none" strike="noStrike" cap="none" dirty="0" err="1">
                <a:solidFill>
                  <a:schemeClr val="dk1"/>
                </a:solidFill>
                <a:latin typeface="Rubik"/>
                <a:ea typeface="Rubik"/>
                <a:cs typeface="Rubik"/>
                <a:sym typeface="Rubik"/>
              </a:rPr>
              <a:t>Hilang</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NaN</a:t>
            </a:r>
            <a:r>
              <a:rPr lang="en-ID" sz="1200" b="0" i="0" u="none" strike="noStrike" cap="none" dirty="0">
                <a:solidFill>
                  <a:schemeClr val="dk1"/>
                </a:solidFill>
                <a:latin typeface="Rubik"/>
                <a:ea typeface="Rubik"/>
                <a:cs typeface="Rubik"/>
                <a:sym typeface="Rubik"/>
              </a:rPr>
              <a:t>/Status </a:t>
            </a:r>
            <a:r>
              <a:rPr lang="en-ID" sz="1200" b="0" i="0" u="none" strike="noStrike" cap="none" dirty="0" err="1">
                <a:solidFill>
                  <a:schemeClr val="dk1"/>
                </a:solidFill>
                <a:latin typeface="Rubik"/>
                <a:ea typeface="Rubik"/>
                <a:cs typeface="Rubik"/>
                <a:sym typeface="Rubik"/>
              </a:rPr>
              <a:t>Transisional</a:t>
            </a:r>
            <a:r>
              <a:rPr lang="en-ID" sz="1200" b="0" i="0" u="none" strike="noStrike" cap="none" dirty="0">
                <a:solidFill>
                  <a:schemeClr val="dk1"/>
                </a:solidFill>
                <a:latin typeface="Rubik"/>
                <a:ea typeface="Rubik"/>
                <a:cs typeface="Rubik"/>
                <a:sym typeface="Rubik"/>
              </a:rPr>
              <a:t>):</a:t>
            </a:r>
          </a:p>
          <a:p>
            <a:pPr marL="0" marR="0" lvl="0" indent="0" algn="l" rtl="0">
              <a:lnSpc>
                <a:spcPct val="150000"/>
              </a:lnSpc>
              <a:spcBef>
                <a:spcPts val="0"/>
              </a:spcBef>
              <a:spcAft>
                <a:spcPts val="0"/>
              </a:spcAft>
              <a:buClr>
                <a:schemeClr val="dk1"/>
              </a:buClr>
              <a:buSzPts val="1400"/>
              <a:buFont typeface="Arial"/>
              <a:buNone/>
            </a:pPr>
            <a:r>
              <a:rPr lang="en-ID" sz="1200" b="0" i="0" u="none" strike="noStrike" cap="none" dirty="0">
                <a:solidFill>
                  <a:schemeClr val="dk1"/>
                </a:solidFill>
                <a:latin typeface="Rubik"/>
                <a:ea typeface="Rubik"/>
                <a:cs typeface="Rubik"/>
                <a:sym typeface="Rubik"/>
              </a:rPr>
              <a:t>Status </a:t>
            </a:r>
            <a:r>
              <a:rPr lang="en-ID" sz="1200" b="0" i="0" u="none" strike="noStrike" cap="none" dirty="0" err="1">
                <a:solidFill>
                  <a:schemeClr val="dk1"/>
                </a:solidFill>
                <a:latin typeface="Rubik"/>
                <a:ea typeface="Rubik"/>
                <a:cs typeface="Rubik"/>
                <a:sym typeface="Rubik"/>
              </a:rPr>
              <a:t>seperti</a:t>
            </a:r>
            <a:r>
              <a:rPr lang="en-ID" sz="1200" b="0" i="0" u="none" strike="noStrike" cap="none" dirty="0">
                <a:solidFill>
                  <a:schemeClr val="dk1"/>
                </a:solidFill>
                <a:latin typeface="Rubik"/>
                <a:ea typeface="Rubik"/>
                <a:cs typeface="Rubik"/>
                <a:sym typeface="Rubik"/>
              </a:rPr>
              <a:t> In Grace Period </a:t>
            </a:r>
            <a:r>
              <a:rPr lang="en-ID" sz="1200" b="0" i="0" u="none" strike="noStrike" cap="none" dirty="0" err="1">
                <a:solidFill>
                  <a:schemeClr val="dk1"/>
                </a:solidFill>
                <a:latin typeface="Rubik"/>
                <a:ea typeface="Rubik"/>
                <a:cs typeface="Rubik"/>
                <a:sym typeface="Rubik"/>
              </a:rPr>
              <a:t>atau</a:t>
            </a:r>
            <a:r>
              <a:rPr lang="en-ID" sz="1200" b="0" i="0" u="none" strike="noStrike" cap="none" dirty="0">
                <a:solidFill>
                  <a:schemeClr val="dk1"/>
                </a:solidFill>
                <a:latin typeface="Rubik"/>
                <a:ea typeface="Rubik"/>
                <a:cs typeface="Rubik"/>
                <a:sym typeface="Rubik"/>
              </a:rPr>
              <a:t> Issued </a:t>
            </a:r>
            <a:r>
              <a:rPr lang="en-ID" sz="1200" b="0" i="0" u="none" strike="noStrike" cap="none" dirty="0" err="1">
                <a:solidFill>
                  <a:schemeClr val="dk1"/>
                </a:solidFill>
                <a:latin typeface="Rubik"/>
                <a:ea typeface="Rubik"/>
                <a:cs typeface="Rubik"/>
                <a:sym typeface="Rubik"/>
              </a:rPr>
              <a:t>seringkali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tidak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mencerminkan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hasil</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akhir</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melainkan</a:t>
            </a:r>
            <a:r>
              <a:rPr lang="en-ID" sz="1200" b="0" i="0" u="none" strike="noStrike" cap="none" dirty="0">
                <a:solidFill>
                  <a:schemeClr val="dk1"/>
                </a:solidFill>
                <a:latin typeface="Rubik"/>
                <a:ea typeface="Rubik"/>
                <a:cs typeface="Rubik"/>
                <a:sym typeface="Rubik"/>
              </a:rPr>
              <a:t> status </a:t>
            </a:r>
            <a:r>
              <a:rPr lang="en-ID" sz="1200" b="0" i="0" u="none" strike="noStrike" cap="none" dirty="0" err="1">
                <a:solidFill>
                  <a:schemeClr val="dk1"/>
                </a:solidFill>
                <a:latin typeface="Rubik"/>
                <a:ea typeface="Rubik"/>
                <a:cs typeface="Rubik"/>
                <a:sym typeface="Rubik"/>
              </a:rPr>
              <a:t>transisional</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Untuk</a:t>
            </a:r>
            <a:r>
              <a:rPr lang="en-ID" sz="1200" b="0" i="0" u="none" strike="noStrike" cap="none" dirty="0">
                <a:solidFill>
                  <a:schemeClr val="dk1"/>
                </a:solidFill>
                <a:latin typeface="Rubik"/>
                <a:ea typeface="Rubik"/>
                <a:cs typeface="Rubik"/>
                <a:sym typeface="Rubik"/>
              </a:rPr>
              <a:t> model </a:t>
            </a:r>
            <a:r>
              <a:rPr lang="en-ID" sz="1200" b="0" i="0" u="none" strike="noStrike" cap="none" dirty="0" err="1">
                <a:solidFill>
                  <a:schemeClr val="dk1"/>
                </a:solidFill>
                <a:latin typeface="Rubik"/>
                <a:ea typeface="Rubik"/>
                <a:cs typeface="Rubik"/>
                <a:sym typeface="Rubik"/>
              </a:rPr>
              <a:t>prediksi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risiko</a:t>
            </a:r>
            <a:r>
              <a:rPr lang="en-ID" sz="1200" b="0" i="0" u="none" strike="noStrike" cap="none" dirty="0">
                <a:solidFill>
                  <a:schemeClr val="dk1"/>
                </a:solidFill>
                <a:latin typeface="Rubik"/>
                <a:ea typeface="Rubik"/>
                <a:cs typeface="Rubik"/>
                <a:sym typeface="Rubik"/>
              </a:rPr>
              <a:t> default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kita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hanya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tertarik</a:t>
            </a:r>
            <a:r>
              <a:rPr lang="en-ID" sz="1200" b="0" i="0" u="none" strike="noStrike" cap="none" dirty="0">
                <a:solidFill>
                  <a:schemeClr val="dk1"/>
                </a:solidFill>
                <a:latin typeface="Rubik"/>
                <a:ea typeface="Rubik"/>
                <a:cs typeface="Rubik"/>
                <a:sym typeface="Rubik"/>
              </a:rPr>
              <a:t> pada </a:t>
            </a:r>
            <a:r>
              <a:rPr lang="en-ID" sz="1200" b="0" i="0" u="none" strike="noStrike" cap="none" dirty="0" err="1">
                <a:solidFill>
                  <a:schemeClr val="dk1"/>
                </a:solidFill>
                <a:latin typeface="Rubik"/>
                <a:ea typeface="Rubik"/>
                <a:cs typeface="Rubik"/>
                <a:sym typeface="Rubik"/>
              </a:rPr>
              <a:t>pinjaman</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sudah</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memiliki</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hasil</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akhir</a:t>
            </a:r>
            <a:r>
              <a:rPr lang="en-ID" sz="1200" b="0" i="0" u="none" strike="noStrike" cap="none" dirty="0">
                <a:solidFill>
                  <a:schemeClr val="dk1"/>
                </a:solidFill>
                <a:latin typeface="Rubik"/>
                <a:ea typeface="Rubik"/>
                <a:cs typeface="Rubik"/>
                <a:sym typeface="Rubik"/>
              </a:rPr>
              <a:t> yang </a:t>
            </a:r>
            <a:r>
              <a:rPr lang="en-ID" sz="1200" b="0" i="0" u="none" strike="noStrike" cap="none" dirty="0" err="1">
                <a:solidFill>
                  <a:schemeClr val="dk1"/>
                </a:solidFill>
                <a:latin typeface="Rubik"/>
                <a:ea typeface="Rubik"/>
                <a:cs typeface="Rubik"/>
                <a:sym typeface="Rubik"/>
              </a:rPr>
              <a:t>jelas</a:t>
            </a:r>
            <a:r>
              <a:rPr lang="en-ID" sz="1200" b="0" i="0" u="none" strike="noStrike" cap="none" dirty="0">
                <a:solidFill>
                  <a:schemeClr val="dk1"/>
                </a:solidFill>
                <a:latin typeface="Rubik"/>
                <a:ea typeface="Rubik"/>
                <a:cs typeface="Rubik"/>
                <a:sym typeface="Rubik"/>
              </a:rPr>
              <a:t> (Good </a:t>
            </a:r>
            <a:r>
              <a:rPr lang="en-ID" sz="1200" b="0" i="0" u="none" strike="noStrike" cap="none" dirty="0" err="1">
                <a:solidFill>
                  <a:schemeClr val="dk1"/>
                </a:solidFill>
                <a:latin typeface="Rubik"/>
                <a:ea typeface="Rubik"/>
                <a:cs typeface="Rubik"/>
                <a:sym typeface="Rubik"/>
              </a:rPr>
              <a:t>atau</a:t>
            </a:r>
            <a:r>
              <a:rPr lang="en-ID" sz="1200" b="0" i="0" u="none" strike="noStrike" cap="none" dirty="0">
                <a:solidFill>
                  <a:schemeClr val="dk1"/>
                </a:solidFill>
                <a:latin typeface="Rubik"/>
                <a:ea typeface="Rubik"/>
                <a:cs typeface="Rubik"/>
                <a:sym typeface="Rubik"/>
              </a:rPr>
              <a:t> Bad). Oleh </a:t>
            </a:r>
            <a:r>
              <a:rPr lang="en-ID" sz="1200" b="0" i="0" u="none" strike="noStrike" cap="none" dirty="0" err="1">
                <a:solidFill>
                  <a:schemeClr val="dk1"/>
                </a:solidFill>
                <a:latin typeface="Rubik"/>
                <a:ea typeface="Rubik"/>
                <a:cs typeface="Rubik"/>
                <a:sym typeface="Rubik"/>
              </a:rPr>
              <a:t>karena</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itu</a:t>
            </a:r>
            <a:r>
              <a:rPr lang="en-ID" sz="1200" b="0" i="0" u="none" strike="noStrike" cap="none" dirty="0">
                <a:solidFill>
                  <a:schemeClr val="dk1"/>
                </a:solidFill>
                <a:latin typeface="Rubik"/>
                <a:ea typeface="Rubik"/>
                <a:cs typeface="Rubik"/>
                <a:sym typeface="Rubik"/>
              </a:rPr>
              <a:t>, baris yang </a:t>
            </a:r>
            <a:r>
              <a:rPr lang="en-ID" sz="1200" b="0" i="0" u="none" strike="noStrike" cap="none" dirty="0" err="1">
                <a:solidFill>
                  <a:schemeClr val="dk1"/>
                </a:solidFill>
                <a:latin typeface="Rubik"/>
                <a:ea typeface="Rubik"/>
                <a:cs typeface="Rubik"/>
                <a:sym typeface="Rubik"/>
              </a:rPr>
              <a:t>tidak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termasuk</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dalam</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kategori</a:t>
            </a:r>
            <a:r>
              <a:rPr lang="en-ID" sz="1200" b="0" i="0" u="none" strike="noStrike" cap="none" dirty="0">
                <a:solidFill>
                  <a:schemeClr val="dk1"/>
                </a:solidFill>
                <a:latin typeface="Rubik"/>
                <a:ea typeface="Rubik"/>
                <a:cs typeface="Rubik"/>
                <a:sym typeface="Rubik"/>
              </a:rPr>
              <a:t> Good </a:t>
            </a:r>
            <a:r>
              <a:rPr lang="en-ID" sz="1200" b="0" i="0" u="none" strike="noStrike" cap="none" dirty="0" err="1">
                <a:solidFill>
                  <a:schemeClr val="dk1"/>
                </a:solidFill>
                <a:latin typeface="Rubik"/>
                <a:ea typeface="Rubik"/>
                <a:cs typeface="Rubik"/>
                <a:sym typeface="Rubik"/>
              </a:rPr>
              <a:t>atau</a:t>
            </a:r>
            <a:r>
              <a:rPr lang="en-ID" sz="1200" b="0" i="0" u="none" strike="noStrike" cap="none" dirty="0">
                <a:solidFill>
                  <a:schemeClr val="dk1"/>
                </a:solidFill>
                <a:latin typeface="Rubik"/>
                <a:ea typeface="Rubik"/>
                <a:cs typeface="Rubik"/>
                <a:sym typeface="Rubik"/>
              </a:rPr>
              <a:t> Bad </a:t>
            </a:r>
            <a:r>
              <a:rPr lang="en-ID" sz="1200" b="0" i="0" u="none" strike="noStrike" cap="none" dirty="0" err="1">
                <a:solidFill>
                  <a:schemeClr val="dk1"/>
                </a:solidFill>
                <a:latin typeface="Rubik"/>
                <a:ea typeface="Rubik"/>
                <a:cs typeface="Rubik"/>
                <a:sym typeface="Rubik"/>
              </a:rPr>
              <a:t>dihapus</a:t>
            </a:r>
            <a:r>
              <a:rPr lang="en-ID" sz="1200" b="0" i="0" u="none" strike="noStrike" cap="none" dirty="0">
                <a:solidFill>
                  <a:schemeClr val="dk1"/>
                </a:solidFill>
                <a:latin typeface="Rubik"/>
                <a:ea typeface="Rubik"/>
                <a:cs typeface="Rubik"/>
                <a:sym typeface="Rubik"/>
              </a:rPr>
              <a:t> (</a:t>
            </a:r>
            <a:r>
              <a:rPr lang="en-ID" sz="1200" b="0" i="0" u="none" strike="noStrike" cap="none" dirty="0" err="1">
                <a:solidFill>
                  <a:schemeClr val="dk1"/>
                </a:solidFill>
                <a:latin typeface="Rubik"/>
                <a:ea typeface="Rubik"/>
                <a:cs typeface="Rubik"/>
                <a:sym typeface="Rubik"/>
              </a:rPr>
              <a:t>df.dropna</a:t>
            </a:r>
            <a:r>
              <a:rPr lang="en-ID" sz="1200" b="0" i="0" u="none" strike="noStrike" cap="none" dirty="0">
                <a:solidFill>
                  <a:schemeClr val="dk1"/>
                </a:solidFill>
                <a:latin typeface="Rubik"/>
                <a:ea typeface="Rubik"/>
                <a:cs typeface="Rubik"/>
                <a:sym typeface="Rubik"/>
              </a:rPr>
              <a:t>(subset=['</a:t>
            </a:r>
            <a:r>
              <a:rPr lang="en-ID" sz="1200" b="0" i="0" u="none" strike="noStrike" cap="none" dirty="0" err="1">
                <a:solidFill>
                  <a:schemeClr val="dk1"/>
                </a:solidFill>
                <a:latin typeface="Rubik"/>
                <a:ea typeface="Rubik"/>
                <a:cs typeface="Rubik"/>
                <a:sym typeface="Rubik"/>
              </a:rPr>
              <a:t>Credit_Risk</a:t>
            </a:r>
            <a:r>
              <a:rPr lang="en-ID" sz="1200" b="0" i="0" u="none" strike="noStrike" cap="none" dirty="0">
                <a:solidFill>
                  <a:schemeClr val="dk1"/>
                </a:solidFill>
                <a:latin typeface="Rubik"/>
                <a:ea typeface="Rubik"/>
                <a:cs typeface="Rubik"/>
                <a:sym typeface="Rubik"/>
              </a:rPr>
              <a:t>'])).</a:t>
            </a:r>
          </a:p>
        </p:txBody>
      </p:sp>
      <p:pic>
        <p:nvPicPr>
          <p:cNvPr id="2" name="Google Shape;104;p17">
            <a:extLst>
              <a:ext uri="{FF2B5EF4-FFF2-40B4-BE49-F238E27FC236}">
                <a16:creationId xmlns:a16="http://schemas.microsoft.com/office/drawing/2014/main" id="{52BAF89F-95AA-A02C-7723-E1EDECCB2662}"/>
              </a:ext>
            </a:extLst>
          </p:cNvPr>
          <p:cNvPicPr preferRelativeResize="0">
            <a:picLocks noChangeAspect="1"/>
          </p:cNvPicPr>
          <p:nvPr/>
        </p:nvPicPr>
        <p:blipFill>
          <a:blip r:embed="rId5">
            <a:alphaModFix/>
          </a:blip>
          <a:stretch>
            <a:fillRect/>
          </a:stretch>
        </p:blipFill>
        <p:spPr>
          <a:xfrm>
            <a:off x="5522781" y="212188"/>
            <a:ext cx="1454318" cy="540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1313</TotalTime>
  <Words>1929</Words>
  <Application>Microsoft Office PowerPoint</Application>
  <PresentationFormat>On-screen Show (16:9)</PresentationFormat>
  <Paragraphs>145</Paragraphs>
  <Slides>30</Slides>
  <Notes>30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Rubik Light</vt:lpstr>
      <vt:lpstr>Roboto</vt:lpstr>
      <vt:lpstr>Rubik</vt:lpstr>
      <vt:lpstr>Rubik Medium</vt:lpstr>
      <vt:lpstr>Arial</vt:lpstr>
      <vt:lpstr>Rubik SemiBold</vt:lpstr>
      <vt:lpstr>Simple Light</vt:lpstr>
      <vt:lpstr>PowerPoint Presentation</vt:lpstr>
      <vt:lpstr>Disclaimer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Raja Chairul</cp:lastModifiedBy>
  <cp:revision>13</cp:revision>
  <dcterms:modified xsi:type="dcterms:W3CDTF">2025-09-29T13:08:46Z</dcterms:modified>
</cp:coreProperties>
</file>